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1" r:id="rId5"/>
    <p:sldId id="260" r:id="rId6"/>
    <p:sldId id="259" r:id="rId7"/>
    <p:sldId id="262" r:id="rId8"/>
    <p:sldId id="264" r:id="rId9"/>
    <p:sldId id="263" r:id="rId10"/>
    <p:sldId id="268" r:id="rId11"/>
    <p:sldId id="267" r:id="rId12"/>
    <p:sldId id="269" r:id="rId13"/>
    <p:sldId id="266" r:id="rId14"/>
    <p:sldId id="265" r:id="rId15"/>
    <p:sldId id="271" r:id="rId16"/>
    <p:sldId id="270" r:id="rId17"/>
    <p:sldId id="274" r:id="rId18"/>
    <p:sldId id="273" r:id="rId19"/>
    <p:sldId id="277" r:id="rId20"/>
    <p:sldId id="276" r:id="rId21"/>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8" autoAdjust="0"/>
    <p:restoredTop sz="91768" autoAdjust="0"/>
  </p:normalViewPr>
  <p:slideViewPr>
    <p:cSldViewPr snapToGrid="0" snapToObjects="1" showGuides="1">
      <p:cViewPr varScale="1">
        <p:scale>
          <a:sx n="48" d="100"/>
          <a:sy n="48" d="100"/>
        </p:scale>
        <p:origin x="111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27/3/18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27/3/18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4" name="Imagen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27/3/18</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‹Nr.›</a:t>
            </a:fld>
            <a:endParaRPr lang="es-ES_trad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21.png"/><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2.png"/><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23.png"/><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4.png"/><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5.png"/><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26.png"/><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27.png"/><Relationship Id="rId1" Type="http://schemas.openxmlformats.org/officeDocument/2006/relationships/vmlDrawing" Target="../drawings/vmlDrawing14.v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28.png"/><Relationship Id="rId1" Type="http://schemas.openxmlformats.org/officeDocument/2006/relationships/vmlDrawing" Target="../drawings/vmlDrawing15.v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29.png"/><Relationship Id="rId1" Type="http://schemas.openxmlformats.org/officeDocument/2006/relationships/vmlDrawing" Target="../drawings/vmlDrawing16.v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30.png"/><Relationship Id="rId1" Type="http://schemas.openxmlformats.org/officeDocument/2006/relationships/vmlDrawing" Target="../drawings/vmlDrawing17.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31.png"/><Relationship Id="rId1" Type="http://schemas.openxmlformats.org/officeDocument/2006/relationships/vmlDrawing" Target="../drawings/vmlDrawing18.v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5.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6.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7.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8.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19.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0.png"/><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1724396" y="5853056"/>
            <a:ext cx="1773184" cy="523220"/>
          </a:xfrm>
          <a:prstGeom prst="rect">
            <a:avLst/>
          </a:prstGeom>
        </p:spPr>
        <p:txBody>
          <a:bodyPr wrap="square">
            <a:spAutoFit/>
          </a:bodyPr>
          <a:lstStyle/>
          <a:p>
            <a:r>
              <a:rPr lang="es-ES_tradnl" sz="2800" b="1" dirty="0" smtClean="0">
                <a:solidFill>
                  <a:srgbClr val="0A253E"/>
                </a:solidFill>
                <a:latin typeface="Candara"/>
                <a:cs typeface="Candara"/>
              </a:rPr>
              <a:t>PBY3101</a:t>
            </a:r>
            <a:endParaRPr lang="es-ES_tradnl" sz="2800" b="1" dirty="0">
              <a:solidFill>
                <a:srgbClr val="0A253E"/>
              </a:solidFill>
              <a:latin typeface="Candara"/>
              <a:cs typeface="Candara"/>
            </a:endParaRPr>
          </a:p>
        </p:txBody>
      </p:sp>
      <p:sp>
        <p:nvSpPr>
          <p:cNvPr id="9" name="Rectángulo 8"/>
          <p:cNvSpPr/>
          <p:nvPr/>
        </p:nvSpPr>
        <p:spPr>
          <a:xfrm>
            <a:off x="1386402" y="6326352"/>
            <a:ext cx="2449172" cy="369332"/>
          </a:xfrm>
          <a:prstGeom prst="rect">
            <a:avLst/>
          </a:prstGeom>
        </p:spPr>
        <p:txBody>
          <a:bodyPr wrap="square">
            <a:spAutoFit/>
          </a:bodyPr>
          <a:lstStyle/>
          <a:p>
            <a:r>
              <a:rPr lang="es-ES_tradnl" smtClean="0">
                <a:solidFill>
                  <a:schemeClr val="bg1">
                    <a:lumMod val="50000"/>
                  </a:schemeClr>
                </a:solidFill>
                <a:latin typeface="Candara"/>
                <a:cs typeface="Candara"/>
              </a:rPr>
              <a:t>Primer semestre 2018</a:t>
            </a:r>
            <a:endParaRPr lang="es-ES_tradnl" dirty="0">
              <a:solidFill>
                <a:schemeClr val="bg1">
                  <a:lumMod val="50000"/>
                </a:schemeClr>
              </a:solidFill>
              <a:latin typeface="Candara"/>
              <a:cs typeface="Candara"/>
            </a:endParaRPr>
          </a:p>
        </p:txBody>
      </p:sp>
      <p:sp>
        <p:nvSpPr>
          <p:cNvPr id="2" name="Rectángulo 1"/>
          <p:cNvSpPr/>
          <p:nvPr/>
        </p:nvSpPr>
        <p:spPr>
          <a:xfrm>
            <a:off x="493180" y="3809110"/>
            <a:ext cx="3890561" cy="1569660"/>
          </a:xfrm>
          <a:prstGeom prst="rect">
            <a:avLst/>
          </a:prstGeom>
        </p:spPr>
        <p:txBody>
          <a:bodyPr wrap="square">
            <a:spAutoFit/>
          </a:bodyPr>
          <a:lstStyle/>
          <a:p>
            <a:pPr algn="ctr"/>
            <a:r>
              <a:rPr lang="es-MX" sz="3200" b="1" dirty="0">
                <a:solidFill>
                  <a:schemeClr val="tx2">
                    <a:lumMod val="75000"/>
                  </a:schemeClr>
                </a:solidFill>
                <a:latin typeface="Calibri" charset="0"/>
                <a:ea typeface="Calibri" charset="0"/>
                <a:cs typeface="Calibri" charset="0"/>
              </a:rPr>
              <a:t>CONOCIENDO </a:t>
            </a:r>
            <a:r>
              <a:rPr lang="es-ES" sz="3200" b="1" dirty="0" smtClean="0">
                <a:solidFill>
                  <a:schemeClr val="tx2">
                    <a:lumMod val="75000"/>
                  </a:schemeClr>
                </a:solidFill>
                <a:latin typeface="Calibri" charset="0"/>
                <a:ea typeface="Calibri" charset="0"/>
                <a:cs typeface="Calibri" charset="0"/>
              </a:rPr>
              <a:t>CURSORES IMPL</a:t>
            </a:r>
            <a:r>
              <a:rPr lang="es-ES" sz="3200" b="1" dirty="0" smtClean="0">
                <a:solidFill>
                  <a:schemeClr val="tx2">
                    <a:lumMod val="75000"/>
                  </a:schemeClr>
                </a:solidFill>
                <a:latin typeface="Calibri" charset="0"/>
                <a:ea typeface="Calibri" charset="0"/>
                <a:cs typeface="Calibri" charset="0"/>
              </a:rPr>
              <a:t>ÍCITOS</a:t>
            </a:r>
            <a:endParaRPr lang="es-ES_tradnl" sz="3200" dirty="0">
              <a:solidFill>
                <a:schemeClr val="tx2">
                  <a:lumMod val="7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37882" y="1153159"/>
            <a:ext cx="8115836" cy="1190069"/>
          </a:xfrm>
          <a:prstGeom prst="rect">
            <a:avLst/>
          </a:prstGeom>
        </p:spPr>
        <p:txBody>
          <a:bodyPr wrap="square">
            <a:spAutoFit/>
          </a:bodyPr>
          <a:lstStyle/>
          <a:p>
            <a:pPr lvl="0" algn="just">
              <a:lnSpc>
                <a:spcPct val="115000"/>
              </a:lnSpc>
              <a:spcAft>
                <a:spcPts val="1000"/>
              </a:spcAft>
              <a:buSzPts val="1000"/>
              <a:tabLst>
                <a:tab pos="457200" algn="l"/>
              </a:tabLst>
            </a:pPr>
            <a:r>
              <a:rPr lang="es-ES" sz="2000" b="1" dirty="0" smtClean="0">
                <a:solidFill>
                  <a:schemeClr val="tx2">
                    <a:lumMod val="50000"/>
                  </a:schemeClr>
                </a:solidFill>
                <a:latin typeface="Calibri" charset="0"/>
                <a:ea typeface="Calibri" charset="0"/>
                <a:cs typeface="Calibri" charset="0"/>
              </a:rPr>
              <a:t>SQL%FOUND:</a:t>
            </a:r>
            <a:endParaRPr lang="es-ES_tradnl" sz="2000" dirty="0" smtClean="0">
              <a:solidFill>
                <a:schemeClr val="tx2">
                  <a:lumMod val="50000"/>
                </a:schemeClr>
              </a:solidFill>
              <a:latin typeface="Calibri" charset="0"/>
              <a:ea typeface="Calibri" charset="0"/>
              <a:cs typeface="Calibri" charset="0"/>
            </a:endParaRPr>
          </a:p>
          <a:p>
            <a:r>
              <a:rPr lang="es-CL" sz="2000" dirty="0" smtClean="0">
                <a:solidFill>
                  <a:schemeClr val="tx2">
                    <a:lumMod val="50000"/>
                  </a:schemeClr>
                </a:solidFill>
                <a:latin typeface="Calibri" charset="0"/>
                <a:ea typeface="Calibri" charset="0"/>
                <a:cs typeface="Calibri" charset="0"/>
              </a:rPr>
              <a:t>Atributo de tipo Booleano que retorna TRUE, </a:t>
            </a:r>
            <a:r>
              <a:rPr lang="es-ES" sz="2000" dirty="0" smtClean="0">
                <a:solidFill>
                  <a:schemeClr val="tx2">
                    <a:lumMod val="50000"/>
                  </a:schemeClr>
                </a:solidFill>
                <a:latin typeface="Calibri" charset="0"/>
                <a:ea typeface="Calibri" charset="0"/>
                <a:cs typeface="Calibri" charset="0"/>
              </a:rPr>
              <a:t>si la última sentencia </a:t>
            </a:r>
            <a:r>
              <a:rPr lang="es-ES" sz="2000" dirty="0" err="1" smtClean="0">
                <a:solidFill>
                  <a:schemeClr val="tx2">
                    <a:lumMod val="50000"/>
                  </a:schemeClr>
                </a:solidFill>
                <a:latin typeface="Calibri" charset="0"/>
                <a:ea typeface="Calibri" charset="0"/>
                <a:cs typeface="Calibri" charset="0"/>
              </a:rPr>
              <a:t>insert</a:t>
            </a:r>
            <a:r>
              <a:rPr lang="es-ES" sz="2000" dirty="0" smtClean="0">
                <a:solidFill>
                  <a:schemeClr val="tx2">
                    <a:lumMod val="50000"/>
                  </a:schemeClr>
                </a:solidFill>
                <a:latin typeface="Calibri" charset="0"/>
                <a:ea typeface="Calibri" charset="0"/>
                <a:cs typeface="Calibri" charset="0"/>
              </a:rPr>
              <a:t>, </a:t>
            </a:r>
            <a:r>
              <a:rPr lang="es-ES" sz="2000" dirty="0" err="1" smtClean="0">
                <a:solidFill>
                  <a:schemeClr val="tx2">
                    <a:lumMod val="50000"/>
                  </a:schemeClr>
                </a:solidFill>
                <a:latin typeface="Calibri" charset="0"/>
                <a:ea typeface="Calibri" charset="0"/>
                <a:cs typeface="Calibri" charset="0"/>
              </a:rPr>
              <a:t>update</a:t>
            </a:r>
            <a:r>
              <a:rPr lang="es-ES" sz="2000" dirty="0" smtClean="0">
                <a:solidFill>
                  <a:schemeClr val="tx2">
                    <a:lumMod val="50000"/>
                  </a:schemeClr>
                </a:solidFill>
                <a:latin typeface="Calibri" charset="0"/>
                <a:ea typeface="Calibri" charset="0"/>
                <a:cs typeface="Calibri" charset="0"/>
              </a:rPr>
              <a:t>, </a:t>
            </a:r>
            <a:r>
              <a:rPr lang="es-ES" sz="2000" dirty="0" err="1" smtClean="0">
                <a:solidFill>
                  <a:schemeClr val="tx2">
                    <a:lumMod val="50000"/>
                  </a:schemeClr>
                </a:solidFill>
                <a:latin typeface="Calibri" charset="0"/>
                <a:ea typeface="Calibri" charset="0"/>
                <a:cs typeface="Calibri" charset="0"/>
              </a:rPr>
              <a:t>delete</a:t>
            </a:r>
            <a:r>
              <a:rPr lang="es-ES" sz="2000" dirty="0" smtClean="0">
                <a:solidFill>
                  <a:schemeClr val="tx2">
                    <a:lumMod val="50000"/>
                  </a:schemeClr>
                </a:solidFill>
                <a:latin typeface="Calibri" charset="0"/>
                <a:ea typeface="Calibri" charset="0"/>
                <a:cs typeface="Calibri" charset="0"/>
              </a:rPr>
              <a:t> o </a:t>
            </a:r>
            <a:r>
              <a:rPr lang="es-ES" sz="2000" dirty="0" err="1" smtClean="0">
                <a:solidFill>
                  <a:schemeClr val="tx2">
                    <a:lumMod val="50000"/>
                  </a:schemeClr>
                </a:solidFill>
                <a:latin typeface="Calibri" charset="0"/>
                <a:ea typeface="Calibri" charset="0"/>
                <a:cs typeface="Calibri" charset="0"/>
              </a:rPr>
              <a:t>select</a:t>
            </a:r>
            <a:r>
              <a:rPr lang="es-ES" sz="2000" dirty="0" smtClean="0">
                <a:solidFill>
                  <a:schemeClr val="tx2">
                    <a:lumMod val="50000"/>
                  </a:schemeClr>
                </a:solidFill>
                <a:latin typeface="Calibri" charset="0"/>
                <a:ea typeface="Calibri" charset="0"/>
                <a:cs typeface="Calibri" charset="0"/>
              </a:rPr>
              <a:t> </a:t>
            </a:r>
            <a:r>
              <a:rPr lang="es-ES" sz="2000" dirty="0" err="1" smtClean="0">
                <a:solidFill>
                  <a:schemeClr val="tx2">
                    <a:lumMod val="50000"/>
                  </a:schemeClr>
                </a:solidFill>
                <a:latin typeface="Calibri" charset="0"/>
                <a:ea typeface="Calibri" charset="0"/>
                <a:cs typeface="Calibri" charset="0"/>
              </a:rPr>
              <a:t>into</a:t>
            </a:r>
            <a:r>
              <a:rPr lang="es-ES" sz="2000" dirty="0" smtClean="0">
                <a:solidFill>
                  <a:schemeClr val="tx2">
                    <a:lumMod val="50000"/>
                  </a:schemeClr>
                </a:solidFill>
                <a:latin typeface="Calibri" charset="0"/>
                <a:ea typeface="Calibri" charset="0"/>
                <a:cs typeface="Calibri" charset="0"/>
              </a:rPr>
              <a:t> ha afectado a una o más filas. </a:t>
            </a:r>
            <a:endParaRPr lang="es-ES_tradnl" sz="2000" dirty="0">
              <a:solidFill>
                <a:schemeClr val="tx2">
                  <a:lumMod val="50000"/>
                </a:schemeClr>
              </a:solidFill>
            </a:endParaRPr>
          </a:p>
        </p:txBody>
      </p:sp>
      <p:sp>
        <p:nvSpPr>
          <p:cNvPr id="5" name="Rectangle 2"/>
          <p:cNvSpPr>
            <a:spLocks noChangeArrowheads="1"/>
          </p:cNvSpPr>
          <p:nvPr/>
        </p:nvSpPr>
        <p:spPr bwMode="auto">
          <a:xfrm>
            <a:off x="1721224" y="2588928"/>
            <a:ext cx="29002020" cy="52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22328344"/>
              </p:ext>
            </p:extLst>
          </p:nvPr>
        </p:nvGraphicFramePr>
        <p:xfrm>
          <a:off x="1666948" y="2641313"/>
          <a:ext cx="5810104" cy="3143171"/>
        </p:xfrm>
        <a:graphic>
          <a:graphicData uri="http://schemas.openxmlformats.org/presentationml/2006/ole">
            <mc:AlternateContent xmlns:mc="http://schemas.openxmlformats.org/markup-compatibility/2006">
              <mc:Choice xmlns:v="urn:schemas-microsoft-com:vml" Requires="v">
                <p:oleObj spid="_x0000_s16388" r:id="rId3" imgW="5918504" imgH="3143412" progId="PBrush">
                  <p:embed/>
                </p:oleObj>
              </mc:Choice>
              <mc:Fallback>
                <p:oleObj r:id="rId3" imgW="5918504" imgH="314341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948" y="2641313"/>
                        <a:ext cx="5810104" cy="3143171"/>
                      </a:xfrm>
                      <a:prstGeom prst="rect">
                        <a:avLst/>
                      </a:prstGeom>
                      <a:noFill/>
                    </p:spPr>
                  </p:pic>
                </p:oleObj>
              </mc:Fallback>
            </mc:AlternateContent>
          </a:graphicData>
        </a:graphic>
      </p:graphicFrame>
    </p:spTree>
    <p:extLst>
      <p:ext uri="{BB962C8B-B14F-4D97-AF65-F5344CB8AC3E}">
        <p14:creationId xmlns:p14="http://schemas.microsoft.com/office/powerpoint/2010/main" val="467911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67870" y="1103552"/>
            <a:ext cx="8008259" cy="1851789"/>
          </a:xfrm>
          <a:prstGeom prst="rect">
            <a:avLst/>
          </a:prstGeom>
        </p:spPr>
        <p:txBody>
          <a:bodyPr wrap="square">
            <a:spAutoFit/>
          </a:bodyPr>
          <a:lstStyle/>
          <a:p>
            <a:pPr algn="just">
              <a:lnSpc>
                <a:spcPct val="115000"/>
              </a:lnSpc>
              <a:spcAft>
                <a:spcPts val="1000"/>
              </a:spcAft>
            </a:pPr>
            <a:r>
              <a:rPr lang="es-ES" sz="2000" dirty="0">
                <a:solidFill>
                  <a:schemeClr val="tx2">
                    <a:lumMod val="50000"/>
                  </a:schemeClr>
                </a:solidFill>
                <a:latin typeface="Calibri" charset="0"/>
                <a:ea typeface="Calibri" charset="0"/>
                <a:cs typeface="Calibri" charset="0"/>
              </a:rPr>
              <a:t>En el bloque PL/SQL del ejemplo, se especifica la actualización del porcentaje de comisión del empleado con apellido King. </a:t>
            </a:r>
            <a:endParaRPr lang="es-ES_tradnl" sz="2000" dirty="0">
              <a:solidFill>
                <a:schemeClr val="tx2">
                  <a:lumMod val="50000"/>
                </a:schemeClr>
              </a:solidFill>
              <a:latin typeface="Calibri" charset="0"/>
              <a:ea typeface="Calibri" charset="0"/>
              <a:cs typeface="Calibri" charset="0"/>
            </a:endParaRPr>
          </a:p>
          <a:p>
            <a:pPr algn="just"/>
            <a:r>
              <a:rPr lang="es-ES" sz="2000" dirty="0">
                <a:solidFill>
                  <a:schemeClr val="tx2">
                    <a:lumMod val="50000"/>
                  </a:schemeClr>
                </a:solidFill>
                <a:latin typeface="Calibri" charset="0"/>
                <a:ea typeface="Calibri" charset="0"/>
                <a:cs typeface="Calibri" charset="0"/>
              </a:rPr>
              <a:t>Al ejecutarse la sentencia UPDATE el atributo SQL%FOUND retorna verdadero, visualizándose el mensaje de actualización exitosa para empleado King. </a:t>
            </a:r>
            <a:endParaRPr lang="es-ES_tradnl" sz="2000" dirty="0">
              <a:solidFill>
                <a:schemeClr val="tx2">
                  <a:lumMod val="50000"/>
                </a:schemeClr>
              </a:solidFill>
            </a:endParaRPr>
          </a:p>
        </p:txBody>
      </p:sp>
      <p:sp>
        <p:nvSpPr>
          <p:cNvPr id="5" name="Rectangle 2"/>
          <p:cNvSpPr>
            <a:spLocks noChangeArrowheads="1"/>
          </p:cNvSpPr>
          <p:nvPr/>
        </p:nvSpPr>
        <p:spPr bwMode="auto">
          <a:xfrm>
            <a:off x="2174999" y="3144396"/>
            <a:ext cx="317438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610394887"/>
              </p:ext>
            </p:extLst>
          </p:nvPr>
        </p:nvGraphicFramePr>
        <p:xfrm>
          <a:off x="2174999" y="3144397"/>
          <a:ext cx="5378823" cy="2601234"/>
        </p:xfrm>
        <a:graphic>
          <a:graphicData uri="http://schemas.openxmlformats.org/presentationml/2006/ole">
            <mc:AlternateContent xmlns:mc="http://schemas.openxmlformats.org/markup-compatibility/2006">
              <mc:Choice xmlns:v="urn:schemas-microsoft-com:vml" Requires="v">
                <p:oleObj spid="_x0000_s15364" r:id="rId3" imgW="9017463" imgH="4369025" progId="PBrush">
                  <p:embed/>
                </p:oleObj>
              </mc:Choice>
              <mc:Fallback>
                <p:oleObj r:id="rId3" imgW="9017463" imgH="4369025"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999" y="3144397"/>
                        <a:ext cx="5378823" cy="2601234"/>
                      </a:xfrm>
                      <a:prstGeom prst="rect">
                        <a:avLst/>
                      </a:prstGeom>
                      <a:noFill/>
                    </p:spPr>
                  </p:pic>
                </p:oleObj>
              </mc:Fallback>
            </mc:AlternateContent>
          </a:graphicData>
        </a:graphic>
      </p:graphicFrame>
    </p:spTree>
    <p:extLst>
      <p:ext uri="{BB962C8B-B14F-4D97-AF65-F5344CB8AC3E}">
        <p14:creationId xmlns:p14="http://schemas.microsoft.com/office/powerpoint/2010/main" val="15767864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37882" y="1210976"/>
            <a:ext cx="8115836" cy="1190069"/>
          </a:xfrm>
          <a:prstGeom prst="rect">
            <a:avLst/>
          </a:prstGeom>
        </p:spPr>
        <p:txBody>
          <a:bodyPr wrap="square">
            <a:spAutoFit/>
          </a:bodyPr>
          <a:lstStyle/>
          <a:p>
            <a:pPr lvl="0" algn="just">
              <a:lnSpc>
                <a:spcPct val="115000"/>
              </a:lnSpc>
              <a:spcAft>
                <a:spcPts val="1000"/>
              </a:spcAft>
              <a:buSzPts val="1000"/>
              <a:tabLst>
                <a:tab pos="457200" algn="l"/>
              </a:tabLst>
            </a:pPr>
            <a:r>
              <a:rPr lang="es-ES" sz="2000" b="1" dirty="0" smtClean="0">
                <a:solidFill>
                  <a:schemeClr val="tx2">
                    <a:lumMod val="50000"/>
                  </a:schemeClr>
                </a:solidFill>
                <a:ea typeface="Calibri" charset="0"/>
                <a:cs typeface="Calibri" charset="0"/>
              </a:rPr>
              <a:t>SQL%ROWCOUNT</a:t>
            </a:r>
            <a:r>
              <a:rPr lang="es-ES" sz="2000" b="1" dirty="0">
                <a:solidFill>
                  <a:schemeClr val="tx2">
                    <a:lumMod val="50000"/>
                  </a:schemeClr>
                </a:solidFill>
                <a:ea typeface="Calibri" charset="0"/>
                <a:cs typeface="Calibri" charset="0"/>
              </a:rPr>
              <a:t>:</a:t>
            </a:r>
            <a:r>
              <a:rPr lang="es-ES" sz="2000" dirty="0">
                <a:solidFill>
                  <a:schemeClr val="tx2">
                    <a:lumMod val="50000"/>
                  </a:schemeClr>
                </a:solidFill>
                <a:ea typeface="Calibri" charset="0"/>
                <a:cs typeface="Calibri" charset="0"/>
              </a:rPr>
              <a:t> </a:t>
            </a:r>
            <a:endParaRPr lang="es-ES_tradnl" sz="2000" dirty="0">
              <a:solidFill>
                <a:schemeClr val="tx2">
                  <a:lumMod val="50000"/>
                </a:schemeClr>
              </a:solidFill>
              <a:ea typeface="Calibri" charset="0"/>
              <a:cs typeface="Calibri" charset="0"/>
            </a:endParaRPr>
          </a:p>
          <a:p>
            <a:r>
              <a:rPr lang="es-CL" sz="2000" dirty="0" smtClean="0">
                <a:solidFill>
                  <a:schemeClr val="tx2">
                    <a:lumMod val="50000"/>
                  </a:schemeClr>
                </a:solidFill>
                <a:ea typeface="Calibri" charset="0"/>
                <a:cs typeface="Calibri" charset="0"/>
              </a:rPr>
              <a:t>Atributo </a:t>
            </a:r>
            <a:r>
              <a:rPr lang="es-CL" sz="2000" dirty="0">
                <a:solidFill>
                  <a:schemeClr val="tx2">
                    <a:lumMod val="50000"/>
                  </a:schemeClr>
                </a:solidFill>
                <a:ea typeface="Calibri" charset="0"/>
                <a:cs typeface="Calibri" charset="0"/>
              </a:rPr>
              <a:t>de tipo NUMERICO, que </a:t>
            </a:r>
            <a:r>
              <a:rPr lang="es-ES" sz="2000" dirty="0">
                <a:solidFill>
                  <a:schemeClr val="tx2">
                    <a:lumMod val="50000"/>
                  </a:schemeClr>
                </a:solidFill>
                <a:ea typeface="Calibri" charset="0"/>
                <a:cs typeface="Calibri" charset="0"/>
              </a:rPr>
              <a:t>retorna el número de filas afectadas por la última sentencia </a:t>
            </a:r>
            <a:r>
              <a:rPr lang="es-ES" sz="2000" dirty="0" err="1">
                <a:solidFill>
                  <a:schemeClr val="tx2">
                    <a:lumMod val="50000"/>
                  </a:schemeClr>
                </a:solidFill>
                <a:ea typeface="Calibri" charset="0"/>
                <a:cs typeface="Calibri" charset="0"/>
              </a:rPr>
              <a:t>insert</a:t>
            </a:r>
            <a:r>
              <a:rPr lang="es-ES" sz="2000" dirty="0">
                <a:solidFill>
                  <a:schemeClr val="tx2">
                    <a:lumMod val="50000"/>
                  </a:schemeClr>
                </a:solidFill>
                <a:ea typeface="Calibri" charset="0"/>
                <a:cs typeface="Calibri" charset="0"/>
              </a:rPr>
              <a:t>, </a:t>
            </a:r>
            <a:r>
              <a:rPr lang="es-ES" sz="2000" dirty="0" err="1">
                <a:solidFill>
                  <a:schemeClr val="tx2">
                    <a:lumMod val="50000"/>
                  </a:schemeClr>
                </a:solidFill>
                <a:ea typeface="Calibri" charset="0"/>
                <a:cs typeface="Calibri" charset="0"/>
              </a:rPr>
              <a:t>update</a:t>
            </a:r>
            <a:r>
              <a:rPr lang="es-ES" sz="2000" dirty="0">
                <a:solidFill>
                  <a:schemeClr val="tx2">
                    <a:lumMod val="50000"/>
                  </a:schemeClr>
                </a:solidFill>
                <a:ea typeface="Calibri" charset="0"/>
                <a:cs typeface="Calibri" charset="0"/>
              </a:rPr>
              <a:t>, </a:t>
            </a:r>
            <a:r>
              <a:rPr lang="es-ES" sz="2000" dirty="0" err="1">
                <a:solidFill>
                  <a:schemeClr val="tx2">
                    <a:lumMod val="50000"/>
                  </a:schemeClr>
                </a:solidFill>
                <a:ea typeface="Calibri" charset="0"/>
                <a:cs typeface="Calibri" charset="0"/>
              </a:rPr>
              <a:t>delete</a:t>
            </a:r>
            <a:r>
              <a:rPr lang="es-ES" sz="2000" dirty="0">
                <a:solidFill>
                  <a:schemeClr val="tx2">
                    <a:lumMod val="50000"/>
                  </a:schemeClr>
                </a:solidFill>
                <a:ea typeface="Calibri" charset="0"/>
                <a:cs typeface="Calibri" charset="0"/>
              </a:rPr>
              <a:t> o </a:t>
            </a:r>
            <a:r>
              <a:rPr lang="es-ES" sz="2000" dirty="0" err="1">
                <a:solidFill>
                  <a:schemeClr val="tx2">
                    <a:lumMod val="50000"/>
                  </a:schemeClr>
                </a:solidFill>
                <a:ea typeface="Calibri" charset="0"/>
                <a:cs typeface="Calibri" charset="0"/>
              </a:rPr>
              <a:t>select</a:t>
            </a:r>
            <a:r>
              <a:rPr lang="es-ES" sz="2000" dirty="0">
                <a:solidFill>
                  <a:schemeClr val="tx2">
                    <a:lumMod val="50000"/>
                  </a:schemeClr>
                </a:solidFill>
                <a:ea typeface="Calibri" charset="0"/>
                <a:cs typeface="Calibri" charset="0"/>
              </a:rPr>
              <a:t> </a:t>
            </a:r>
            <a:r>
              <a:rPr lang="es-ES" sz="2000" dirty="0" err="1">
                <a:solidFill>
                  <a:schemeClr val="tx2">
                    <a:lumMod val="50000"/>
                  </a:schemeClr>
                </a:solidFill>
                <a:ea typeface="Calibri" charset="0"/>
                <a:cs typeface="Calibri" charset="0"/>
              </a:rPr>
              <a:t>into</a:t>
            </a:r>
            <a:r>
              <a:rPr lang="es-ES" sz="2000" dirty="0">
                <a:solidFill>
                  <a:schemeClr val="tx2">
                    <a:lumMod val="50000"/>
                  </a:schemeClr>
                </a:solidFill>
                <a:ea typeface="Calibri" charset="0"/>
                <a:cs typeface="Calibri" charset="0"/>
              </a:rPr>
              <a:t>. </a:t>
            </a:r>
            <a:endParaRPr lang="es-ES_tradnl" sz="2000" dirty="0">
              <a:solidFill>
                <a:schemeClr val="tx2">
                  <a:lumMod val="50000"/>
                </a:schemeClr>
              </a:solidFill>
            </a:endParaRPr>
          </a:p>
        </p:txBody>
      </p:sp>
      <p:sp>
        <p:nvSpPr>
          <p:cNvPr id="5" name="Rectangle 2"/>
          <p:cNvSpPr>
            <a:spLocks noChangeArrowheads="1"/>
          </p:cNvSpPr>
          <p:nvPr/>
        </p:nvSpPr>
        <p:spPr bwMode="auto">
          <a:xfrm>
            <a:off x="1882587" y="3115940"/>
            <a:ext cx="322200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05986550"/>
              </p:ext>
            </p:extLst>
          </p:nvPr>
        </p:nvGraphicFramePr>
        <p:xfrm>
          <a:off x="1882587" y="3115940"/>
          <a:ext cx="5459507" cy="2685003"/>
        </p:xfrm>
        <a:graphic>
          <a:graphicData uri="http://schemas.openxmlformats.org/presentationml/2006/ole">
            <mc:AlternateContent xmlns:mc="http://schemas.openxmlformats.org/markup-compatibility/2006">
              <mc:Choice xmlns:v="urn:schemas-microsoft-com:vml" Requires="v">
                <p:oleObj spid="_x0000_s17412" r:id="rId3" imgW="5912154" imgH="2895238" progId="PBrush">
                  <p:embed/>
                </p:oleObj>
              </mc:Choice>
              <mc:Fallback>
                <p:oleObj r:id="rId3" imgW="5912154" imgH="2895238"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587" y="3115940"/>
                        <a:ext cx="5459507" cy="2685003"/>
                      </a:xfrm>
                      <a:prstGeom prst="rect">
                        <a:avLst/>
                      </a:prstGeom>
                      <a:noFill/>
                    </p:spPr>
                  </p:pic>
                </p:oleObj>
              </mc:Fallback>
            </mc:AlternateContent>
          </a:graphicData>
        </a:graphic>
      </p:graphicFrame>
    </p:spTree>
    <p:extLst>
      <p:ext uri="{BB962C8B-B14F-4D97-AF65-F5344CB8AC3E}">
        <p14:creationId xmlns:p14="http://schemas.microsoft.com/office/powerpoint/2010/main" val="21102457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27529" y="4434393"/>
            <a:ext cx="8088942" cy="1688667"/>
          </a:xfrm>
          <a:prstGeom prst="rect">
            <a:avLst/>
          </a:prstGeom>
        </p:spPr>
        <p:txBody>
          <a:bodyPr wrap="square">
            <a:spAutoFit/>
          </a:bodyPr>
          <a:lstStyle/>
          <a:p>
            <a:pPr algn="just">
              <a:lnSpc>
                <a:spcPct val="115000"/>
              </a:lnSpc>
              <a:spcAft>
                <a:spcPts val="1000"/>
              </a:spcAft>
            </a:pPr>
            <a:r>
              <a:rPr lang="es-ES" dirty="0">
                <a:solidFill>
                  <a:schemeClr val="tx2">
                    <a:lumMod val="50000"/>
                  </a:schemeClr>
                </a:solidFill>
                <a:latin typeface="Calibri" charset="0"/>
                <a:ea typeface="Calibri" charset="0"/>
                <a:cs typeface="Calibri" charset="0"/>
              </a:rPr>
              <a:t>En el bloque PL/SQL del ejemplo 1, se especifica la eliminación del empleado con código igual a 176. </a:t>
            </a:r>
            <a:endParaRPr lang="es-ES_tradnl" sz="1600" dirty="0">
              <a:solidFill>
                <a:schemeClr val="tx2">
                  <a:lumMod val="50000"/>
                </a:schemeClr>
              </a:solidFill>
              <a:latin typeface="Calibri" charset="0"/>
              <a:ea typeface="Calibri" charset="0"/>
              <a:cs typeface="Calibri" charset="0"/>
            </a:endParaRPr>
          </a:p>
          <a:p>
            <a:pPr algn="just"/>
            <a:r>
              <a:rPr lang="es-ES" dirty="0">
                <a:solidFill>
                  <a:schemeClr val="tx2">
                    <a:lumMod val="50000"/>
                  </a:schemeClr>
                </a:solidFill>
                <a:latin typeface="Calibri" charset="0"/>
                <a:ea typeface="Calibri" charset="0"/>
                <a:cs typeface="Calibri" charset="0"/>
              </a:rPr>
              <a:t>Como la sentencia elimina 1 fila de la tabla, el atributo SQL%ROWCOUNT retorna el valor 1, asignando este valor a la variable </a:t>
            </a:r>
            <a:r>
              <a:rPr lang="es-ES" dirty="0" err="1">
                <a:solidFill>
                  <a:schemeClr val="tx2">
                    <a:lumMod val="50000"/>
                  </a:schemeClr>
                </a:solidFill>
                <a:latin typeface="Calibri" charset="0"/>
                <a:ea typeface="Calibri" charset="0"/>
                <a:cs typeface="Calibri" charset="0"/>
              </a:rPr>
              <a:t>v_rows_deleted</a:t>
            </a:r>
            <a:r>
              <a:rPr lang="es-ES" dirty="0">
                <a:solidFill>
                  <a:schemeClr val="tx2">
                    <a:lumMod val="50000"/>
                  </a:schemeClr>
                </a:solidFill>
                <a:latin typeface="Calibri" charset="0"/>
                <a:ea typeface="Calibri" charset="0"/>
                <a:cs typeface="Calibri" charset="0"/>
              </a:rPr>
              <a:t>, y posteriormente se muestra el mensaje correspondiente. </a:t>
            </a:r>
            <a:endParaRPr lang="es-ES_tradnl" dirty="0">
              <a:solidFill>
                <a:schemeClr val="tx2">
                  <a:lumMod val="50000"/>
                </a:schemeClr>
              </a:solidFill>
            </a:endParaRPr>
          </a:p>
        </p:txBody>
      </p:sp>
      <p:sp>
        <p:nvSpPr>
          <p:cNvPr id="5" name="Rectangle 2"/>
          <p:cNvSpPr>
            <a:spLocks noChangeArrowheads="1"/>
          </p:cNvSpPr>
          <p:nvPr/>
        </p:nvSpPr>
        <p:spPr bwMode="auto">
          <a:xfrm>
            <a:off x="2067423" y="1105402"/>
            <a:ext cx="20665428" cy="6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549172392"/>
              </p:ext>
            </p:extLst>
          </p:nvPr>
        </p:nvGraphicFramePr>
        <p:xfrm>
          <a:off x="2067422" y="1105402"/>
          <a:ext cx="5593978" cy="3138085"/>
        </p:xfrm>
        <a:graphic>
          <a:graphicData uri="http://schemas.openxmlformats.org/presentationml/2006/ole">
            <mc:AlternateContent xmlns:mc="http://schemas.openxmlformats.org/markup-compatibility/2006">
              <mc:Choice xmlns:v="urn:schemas-microsoft-com:vml" Requires="v">
                <p:oleObj spid="_x0000_s14340" r:id="rId3" imgW="4502381" imgH="2540131" progId="PBrush">
                  <p:embed/>
                </p:oleObj>
              </mc:Choice>
              <mc:Fallback>
                <p:oleObj r:id="rId3" imgW="4502381" imgH="2540131"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7422" y="1105402"/>
                        <a:ext cx="5593978" cy="3138085"/>
                      </a:xfrm>
                      <a:prstGeom prst="rect">
                        <a:avLst/>
                      </a:prstGeom>
                      <a:noFill/>
                    </p:spPr>
                  </p:pic>
                </p:oleObj>
              </mc:Fallback>
            </mc:AlternateContent>
          </a:graphicData>
        </a:graphic>
      </p:graphicFrame>
    </p:spTree>
    <p:extLst>
      <p:ext uri="{BB962C8B-B14F-4D97-AF65-F5344CB8AC3E}">
        <p14:creationId xmlns:p14="http://schemas.microsoft.com/office/powerpoint/2010/main" val="11468843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91671" y="1213064"/>
            <a:ext cx="8062047" cy="1688667"/>
          </a:xfrm>
          <a:prstGeom prst="rect">
            <a:avLst/>
          </a:prstGeom>
        </p:spPr>
        <p:txBody>
          <a:bodyPr wrap="square">
            <a:spAutoFit/>
          </a:bodyPr>
          <a:lstStyle/>
          <a:p>
            <a:pPr algn="just">
              <a:lnSpc>
                <a:spcPct val="115000"/>
              </a:lnSpc>
              <a:spcAft>
                <a:spcPts val="1000"/>
              </a:spcAft>
            </a:pPr>
            <a:r>
              <a:rPr lang="es-ES" dirty="0">
                <a:solidFill>
                  <a:schemeClr val="tx2">
                    <a:lumMod val="50000"/>
                  </a:schemeClr>
                </a:solidFill>
                <a:latin typeface="Calibri" charset="0"/>
                <a:ea typeface="Calibri" charset="0"/>
                <a:cs typeface="Calibri" charset="0"/>
              </a:rPr>
              <a:t>En el bloque PL/SQL del ejemplo 2, se aumenta en 5% el salario de los empleados que pertenecen al departamento 90. </a:t>
            </a:r>
            <a:endParaRPr lang="es-ES_tradnl" sz="1600" dirty="0">
              <a:solidFill>
                <a:schemeClr val="tx2">
                  <a:lumMod val="50000"/>
                </a:schemeClr>
              </a:solidFill>
              <a:latin typeface="Calibri" charset="0"/>
              <a:ea typeface="Calibri" charset="0"/>
              <a:cs typeface="Calibri" charset="0"/>
            </a:endParaRPr>
          </a:p>
          <a:p>
            <a:pPr algn="just"/>
            <a:r>
              <a:rPr lang="es-ES" dirty="0">
                <a:solidFill>
                  <a:schemeClr val="tx2">
                    <a:lumMod val="50000"/>
                  </a:schemeClr>
                </a:solidFill>
                <a:latin typeface="Calibri" charset="0"/>
                <a:ea typeface="Calibri" charset="0"/>
                <a:cs typeface="Calibri" charset="0"/>
              </a:rPr>
              <a:t>Al efectuarse la actualización, el atributo SQL%ROWCOUNT retorna el valor 3 (porque fueron actualizadas 3 filas en la tabla), mostrándose en el mensaje correspondiente. </a:t>
            </a:r>
            <a:endParaRPr lang="es-ES_tradnl" dirty="0">
              <a:solidFill>
                <a:schemeClr val="tx2">
                  <a:lumMod val="50000"/>
                </a:schemeClr>
              </a:solidFill>
            </a:endParaRPr>
          </a:p>
        </p:txBody>
      </p:sp>
      <p:sp>
        <p:nvSpPr>
          <p:cNvPr id="5" name="Rectangle 2"/>
          <p:cNvSpPr>
            <a:spLocks noChangeArrowheads="1"/>
          </p:cNvSpPr>
          <p:nvPr/>
        </p:nvSpPr>
        <p:spPr bwMode="auto">
          <a:xfrm>
            <a:off x="1748118" y="2971894"/>
            <a:ext cx="309502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471253939"/>
              </p:ext>
            </p:extLst>
          </p:nvPr>
        </p:nvGraphicFramePr>
        <p:xfrm>
          <a:off x="1748117" y="2971894"/>
          <a:ext cx="5692006" cy="3079282"/>
        </p:xfrm>
        <a:graphic>
          <a:graphicData uri="http://schemas.openxmlformats.org/presentationml/2006/ole">
            <mc:AlternateContent xmlns:mc="http://schemas.openxmlformats.org/markup-compatibility/2006">
              <mc:Choice xmlns:v="urn:schemas-microsoft-com:vml" Requires="v">
                <p:oleObj spid="_x0000_s13316" r:id="rId3" imgW="6623390" imgH="3594285" progId="PBrush">
                  <p:embed/>
                </p:oleObj>
              </mc:Choice>
              <mc:Fallback>
                <p:oleObj r:id="rId3" imgW="6623390" imgH="3594285"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8117" y="2971894"/>
                        <a:ext cx="5692006" cy="3079282"/>
                      </a:xfrm>
                      <a:prstGeom prst="rect">
                        <a:avLst/>
                      </a:prstGeom>
                      <a:noFill/>
                    </p:spPr>
                  </p:pic>
                </p:oleObj>
              </mc:Fallback>
            </mc:AlternateContent>
          </a:graphicData>
        </a:graphic>
      </p:graphicFrame>
    </p:spTree>
    <p:extLst>
      <p:ext uri="{BB962C8B-B14F-4D97-AF65-F5344CB8AC3E}">
        <p14:creationId xmlns:p14="http://schemas.microsoft.com/office/powerpoint/2010/main" val="9900605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67870" y="4914491"/>
            <a:ext cx="8008259" cy="1323439"/>
          </a:xfrm>
          <a:prstGeom prst="rect">
            <a:avLst/>
          </a:prstGeom>
        </p:spPr>
        <p:txBody>
          <a:bodyPr wrap="square">
            <a:spAutoFit/>
          </a:bodyPr>
          <a:lstStyle/>
          <a:p>
            <a:pPr algn="just"/>
            <a:r>
              <a:rPr lang="es-ES" sz="2000" dirty="0">
                <a:solidFill>
                  <a:schemeClr val="tx2">
                    <a:lumMod val="50000"/>
                  </a:schemeClr>
                </a:solidFill>
                <a:latin typeface="Calibri" charset="0"/>
                <a:ea typeface="Calibri" charset="0"/>
                <a:cs typeface="Calibri" charset="0"/>
              </a:rPr>
              <a:t>En el ejemplo 3, se eliminan las filas de la tabla EMPLEADOS que tienen el ID de empleado 176. Posteriormente se visualiza el total de filas eliminas. Par esto se usa el atributo SQL%ROWCOUNT que retorna el total de filas afectadas por la última sentencia SQL ejecutada. </a:t>
            </a:r>
            <a:endParaRPr lang="es-ES_tradnl" sz="2000" dirty="0">
              <a:solidFill>
                <a:schemeClr val="tx2">
                  <a:lumMod val="50000"/>
                </a:schemeClr>
              </a:solidFill>
            </a:endParaRPr>
          </a:p>
        </p:txBody>
      </p:sp>
      <p:sp>
        <p:nvSpPr>
          <p:cNvPr id="5" name="Rectangle 2"/>
          <p:cNvSpPr>
            <a:spLocks noChangeArrowheads="1"/>
          </p:cNvSpPr>
          <p:nvPr/>
        </p:nvSpPr>
        <p:spPr bwMode="auto">
          <a:xfrm>
            <a:off x="2833905" y="1197643"/>
            <a:ext cx="23771772" cy="4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550903119"/>
              </p:ext>
            </p:extLst>
          </p:nvPr>
        </p:nvGraphicFramePr>
        <p:xfrm>
          <a:off x="2833905" y="1197643"/>
          <a:ext cx="4061011" cy="3433701"/>
        </p:xfrm>
        <a:graphic>
          <a:graphicData uri="http://schemas.openxmlformats.org/presentationml/2006/ole">
            <mc:AlternateContent xmlns:mc="http://schemas.openxmlformats.org/markup-compatibility/2006">
              <mc:Choice xmlns:v="urn:schemas-microsoft-com:vml" Requires="v">
                <p:oleObj spid="_x0000_s19460" r:id="rId3" imgW="3873699" imgH="3308520" progId="PBrush">
                  <p:embed/>
                </p:oleObj>
              </mc:Choice>
              <mc:Fallback>
                <p:oleObj r:id="rId3" imgW="3873699" imgH="330852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905" y="1197643"/>
                        <a:ext cx="4061011" cy="3433701"/>
                      </a:xfrm>
                      <a:prstGeom prst="rect">
                        <a:avLst/>
                      </a:prstGeom>
                      <a:noFill/>
                    </p:spPr>
                  </p:pic>
                </p:oleObj>
              </mc:Fallback>
            </mc:AlternateContent>
          </a:graphicData>
        </a:graphic>
      </p:graphicFrame>
    </p:spTree>
    <p:extLst>
      <p:ext uri="{BB962C8B-B14F-4D97-AF65-F5344CB8AC3E}">
        <p14:creationId xmlns:p14="http://schemas.microsoft.com/office/powerpoint/2010/main" val="84860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457199" y="1129650"/>
            <a:ext cx="3926542" cy="5288627"/>
          </a:xfrm>
          <a:prstGeom prst="rect">
            <a:avLst/>
          </a:prstGeom>
        </p:spPr>
        <p:txBody>
          <a:bodyPr wrap="square">
            <a:spAutoFit/>
          </a:bodyPr>
          <a:lstStyle/>
          <a:p>
            <a:pPr algn="just">
              <a:lnSpc>
                <a:spcPct val="115000"/>
              </a:lnSpc>
              <a:spcAft>
                <a:spcPts val="1000"/>
              </a:spcAft>
              <a:tabLst>
                <a:tab pos="819150" algn="l"/>
              </a:tabLst>
            </a:pPr>
            <a:r>
              <a:rPr lang="es-ES" sz="2000" dirty="0">
                <a:solidFill>
                  <a:schemeClr val="tx2">
                    <a:lumMod val="50000"/>
                  </a:schemeClr>
                </a:solidFill>
                <a:latin typeface="Calibri" charset="0"/>
                <a:ea typeface="Calibri" charset="0"/>
                <a:cs typeface="Calibri" charset="0"/>
              </a:rPr>
              <a:t>En el ejemplo 4, se aumenta el salario actual sumándole el valor de la comisión a los empleados con salario menor a 1000.  </a:t>
            </a:r>
            <a:endParaRPr lang="es-ES_tradnl" sz="2000" dirty="0" smtClean="0">
              <a:solidFill>
                <a:schemeClr val="tx2">
                  <a:lumMod val="50000"/>
                </a:schemeClr>
              </a:solidFill>
              <a:latin typeface="Calibri" charset="0"/>
              <a:ea typeface="Calibri" charset="0"/>
              <a:cs typeface="Calibri" charset="0"/>
            </a:endParaRPr>
          </a:p>
          <a:p>
            <a:pPr algn="just">
              <a:lnSpc>
                <a:spcPct val="115000"/>
              </a:lnSpc>
              <a:spcAft>
                <a:spcPts val="1000"/>
              </a:spcAft>
              <a:tabLst>
                <a:tab pos="819150" algn="l"/>
              </a:tabLst>
            </a:pPr>
            <a:r>
              <a:rPr lang="es-ES" sz="2000" dirty="0" smtClean="0">
                <a:solidFill>
                  <a:schemeClr val="tx2">
                    <a:lumMod val="50000"/>
                  </a:schemeClr>
                </a:solidFill>
                <a:latin typeface="Calibri" charset="0"/>
                <a:ea typeface="Calibri" charset="0"/>
                <a:cs typeface="Calibri" charset="0"/>
              </a:rPr>
              <a:t>Posteriormente </a:t>
            </a:r>
            <a:r>
              <a:rPr lang="es-ES" sz="2000" dirty="0">
                <a:solidFill>
                  <a:schemeClr val="tx2">
                    <a:lumMod val="50000"/>
                  </a:schemeClr>
                </a:solidFill>
                <a:latin typeface="Calibri" charset="0"/>
                <a:ea typeface="Calibri" charset="0"/>
                <a:cs typeface="Calibri" charset="0"/>
              </a:rPr>
              <a:t>se pregunta si la sentencia no afectó ninguna fila (con el atributo SQL%NOTFOUND). </a:t>
            </a:r>
            <a:endParaRPr lang="es-ES_tradnl" sz="2000" dirty="0">
              <a:solidFill>
                <a:schemeClr val="tx2">
                  <a:lumMod val="50000"/>
                </a:schemeClr>
              </a:solidFill>
              <a:latin typeface="Calibri" charset="0"/>
              <a:ea typeface="Calibri" charset="0"/>
              <a:cs typeface="Calibri" charset="0"/>
            </a:endParaRPr>
          </a:p>
          <a:p>
            <a:pPr algn="just"/>
            <a:r>
              <a:rPr lang="es-ES" sz="2000" dirty="0">
                <a:solidFill>
                  <a:schemeClr val="tx2">
                    <a:lumMod val="50000"/>
                  </a:schemeClr>
                </a:solidFill>
                <a:latin typeface="Calibri" charset="0"/>
                <a:ea typeface="Calibri" charset="0"/>
                <a:cs typeface="Calibri" charset="0"/>
              </a:rPr>
              <a:t>Si no existen filas que cumplan con la condición se INSERTA un mensaje de error asociado al proceso de actualización de salarios menor a 1000, de lo contrario se visualizará el total de filas que fueron actualizadas (con el atributo SQL%ROWCOUNT) </a:t>
            </a:r>
            <a:endParaRPr lang="es-ES_tradnl" sz="2000" dirty="0">
              <a:solidFill>
                <a:schemeClr val="tx2">
                  <a:lumMod val="50000"/>
                </a:schemeClr>
              </a:solidFill>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434945256"/>
              </p:ext>
            </p:extLst>
          </p:nvPr>
        </p:nvGraphicFramePr>
        <p:xfrm>
          <a:off x="4572000" y="2400944"/>
          <a:ext cx="4299438" cy="2466891"/>
        </p:xfrm>
        <a:graphic>
          <a:graphicData uri="http://schemas.openxmlformats.org/presentationml/2006/ole">
            <mc:AlternateContent xmlns:mc="http://schemas.openxmlformats.org/markup-compatibility/2006">
              <mc:Choice xmlns:v="urn:schemas-microsoft-com:vml" Requires="v">
                <p:oleObj spid="_x0000_s18436" r:id="rId3" imgW="9627095" imgH="5518434" progId="PBrush">
                  <p:embed/>
                </p:oleObj>
              </mc:Choice>
              <mc:Fallback>
                <p:oleObj r:id="rId3" imgW="9627095" imgH="5518434"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400944"/>
                        <a:ext cx="4299438" cy="2466891"/>
                      </a:xfrm>
                      <a:prstGeom prst="rect">
                        <a:avLst/>
                      </a:prstGeom>
                      <a:noFill/>
                    </p:spPr>
                  </p:pic>
                </p:oleObj>
              </mc:Fallback>
            </mc:AlternateContent>
          </a:graphicData>
        </a:graphic>
      </p:graphicFrame>
    </p:spTree>
    <p:extLst>
      <p:ext uri="{BB962C8B-B14F-4D97-AF65-F5344CB8AC3E}">
        <p14:creationId xmlns:p14="http://schemas.microsoft.com/office/powerpoint/2010/main" val="16169947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27528" y="1156543"/>
            <a:ext cx="8126189" cy="2665345"/>
          </a:xfrm>
          <a:prstGeom prst="rect">
            <a:avLst/>
          </a:prstGeom>
        </p:spPr>
        <p:txBody>
          <a:bodyPr wrap="square">
            <a:spAutoFit/>
          </a:bodyPr>
          <a:lstStyle/>
          <a:p>
            <a:pPr algn="just">
              <a:lnSpc>
                <a:spcPct val="115000"/>
              </a:lnSpc>
              <a:spcAft>
                <a:spcPts val="1000"/>
              </a:spcAft>
              <a:tabLst>
                <a:tab pos="819150" algn="l"/>
              </a:tabLst>
            </a:pPr>
            <a:r>
              <a:rPr lang="es-ES" dirty="0">
                <a:solidFill>
                  <a:schemeClr val="tx2">
                    <a:lumMod val="50000"/>
                  </a:schemeClr>
                </a:solidFill>
                <a:latin typeface="Calibri" charset="0"/>
                <a:ea typeface="Calibri" charset="0"/>
                <a:cs typeface="Calibri" charset="0"/>
              </a:rPr>
              <a:t>Excepciones asociadas a los cursores implícitos de recuperación de datos.</a:t>
            </a:r>
            <a:endParaRPr lang="es-ES_tradnl" sz="1600" dirty="0">
              <a:solidFill>
                <a:schemeClr val="tx2">
                  <a:lumMod val="50000"/>
                </a:schemeClr>
              </a:solidFill>
              <a:latin typeface="Calibri" charset="0"/>
              <a:ea typeface="Calibri" charset="0"/>
              <a:cs typeface="Calibri" charset="0"/>
            </a:endParaRPr>
          </a:p>
          <a:p>
            <a:pPr algn="just">
              <a:lnSpc>
                <a:spcPct val="115000"/>
              </a:lnSpc>
              <a:spcAft>
                <a:spcPts val="1000"/>
              </a:spcAft>
              <a:tabLst>
                <a:tab pos="819150" algn="l"/>
              </a:tabLst>
            </a:pPr>
            <a:r>
              <a:rPr lang="es-ES" dirty="0">
                <a:solidFill>
                  <a:schemeClr val="tx2">
                    <a:lumMod val="50000"/>
                  </a:schemeClr>
                </a:solidFill>
                <a:latin typeface="Calibri" charset="0"/>
                <a:ea typeface="Calibri" charset="0"/>
                <a:cs typeface="Calibri" charset="0"/>
              </a:rPr>
              <a:t> </a:t>
            </a:r>
            <a:r>
              <a:rPr lang="es-ES" dirty="0" smtClean="0">
                <a:solidFill>
                  <a:schemeClr val="tx2">
                    <a:lumMod val="50000"/>
                  </a:schemeClr>
                </a:solidFill>
                <a:latin typeface="Calibri" charset="0"/>
                <a:ea typeface="Calibri" charset="0"/>
                <a:cs typeface="Calibri" charset="0"/>
              </a:rPr>
              <a:t>La </a:t>
            </a:r>
            <a:r>
              <a:rPr lang="es-ES" dirty="0">
                <a:solidFill>
                  <a:schemeClr val="tx2">
                    <a:lumMod val="50000"/>
                  </a:schemeClr>
                </a:solidFill>
                <a:latin typeface="Calibri" charset="0"/>
                <a:ea typeface="Calibri" charset="0"/>
                <a:cs typeface="Calibri" charset="0"/>
              </a:rPr>
              <a:t>sentencia SELECT de un cursor Implícito sólo puede retornar una fila, por lo que se pueden producir determinadas excepciones (errores). Las más comunes son </a:t>
            </a:r>
            <a:r>
              <a:rPr lang="es-ES" b="1" dirty="0">
                <a:solidFill>
                  <a:schemeClr val="tx2">
                    <a:lumMod val="50000"/>
                  </a:schemeClr>
                </a:solidFill>
                <a:latin typeface="Calibri" charset="0"/>
                <a:ea typeface="Calibri" charset="0"/>
                <a:cs typeface="Calibri" charset="0"/>
              </a:rPr>
              <a:t>NO_DATA_FOUND </a:t>
            </a:r>
            <a:r>
              <a:rPr lang="es-ES" dirty="0">
                <a:solidFill>
                  <a:schemeClr val="tx2">
                    <a:lumMod val="50000"/>
                  </a:schemeClr>
                </a:solidFill>
                <a:latin typeface="Calibri" charset="0"/>
                <a:ea typeface="Calibri" charset="0"/>
                <a:cs typeface="Calibri" charset="0"/>
              </a:rPr>
              <a:t>y </a:t>
            </a:r>
            <a:r>
              <a:rPr lang="es-ES" b="1" dirty="0">
                <a:solidFill>
                  <a:schemeClr val="tx2">
                    <a:lumMod val="50000"/>
                  </a:schemeClr>
                </a:solidFill>
                <a:latin typeface="Calibri" charset="0"/>
                <a:ea typeface="Calibri" charset="0"/>
                <a:cs typeface="Calibri" charset="0"/>
              </a:rPr>
              <a:t>TOO_MANY_ROWS</a:t>
            </a:r>
            <a:r>
              <a:rPr lang="es-ES" dirty="0">
                <a:solidFill>
                  <a:schemeClr val="tx2">
                    <a:lumMod val="50000"/>
                  </a:schemeClr>
                </a:solidFill>
                <a:latin typeface="Calibri" charset="0"/>
                <a:ea typeface="Calibri" charset="0"/>
                <a:cs typeface="Calibri" charset="0"/>
              </a:rPr>
              <a:t> (manejo de excepciones será tratado en siguientes capítulos</a:t>
            </a:r>
            <a:r>
              <a:rPr lang="es-ES" dirty="0" smtClean="0">
                <a:solidFill>
                  <a:schemeClr val="tx2">
                    <a:lumMod val="50000"/>
                  </a:schemeClr>
                </a:solidFill>
                <a:latin typeface="Calibri" charset="0"/>
                <a:ea typeface="Calibri" charset="0"/>
                <a:cs typeface="Calibri" charset="0"/>
              </a:rPr>
              <a:t>:</a:t>
            </a:r>
            <a:endParaRPr lang="es-ES_tradnl" sz="1600" dirty="0">
              <a:solidFill>
                <a:schemeClr val="tx2">
                  <a:lumMod val="50000"/>
                </a:schemeClr>
              </a:solidFill>
              <a:latin typeface="Calibri" charset="0"/>
              <a:ea typeface="Calibri" charset="0"/>
              <a:cs typeface="Calibri" charset="0"/>
            </a:endParaRPr>
          </a:p>
          <a:p>
            <a:pPr marL="285750" indent="-285750" algn="just">
              <a:lnSpc>
                <a:spcPct val="115000"/>
              </a:lnSpc>
              <a:spcAft>
                <a:spcPts val="1000"/>
              </a:spcAft>
              <a:buFont typeface="Arial" charset="0"/>
              <a:buChar char="•"/>
              <a:tabLst>
                <a:tab pos="819150" algn="l"/>
              </a:tabLst>
            </a:pPr>
            <a:r>
              <a:rPr lang="es-ES" dirty="0" smtClean="0">
                <a:solidFill>
                  <a:schemeClr val="tx2">
                    <a:lumMod val="50000"/>
                  </a:schemeClr>
                </a:solidFill>
                <a:latin typeface="Calibri" charset="0"/>
                <a:ea typeface="Calibri" charset="0"/>
                <a:cs typeface="Calibri" charset="0"/>
              </a:rPr>
              <a:t>NO_DATA_FOUND</a:t>
            </a:r>
            <a:r>
              <a:rPr lang="es-ES" dirty="0">
                <a:solidFill>
                  <a:schemeClr val="tx2">
                    <a:lumMod val="50000"/>
                  </a:schemeClr>
                </a:solidFill>
                <a:latin typeface="Calibri" charset="0"/>
                <a:ea typeface="Calibri" charset="0"/>
                <a:cs typeface="Calibri" charset="0"/>
              </a:rPr>
              <a:t>: Si la consulta no retorna filas.</a:t>
            </a:r>
            <a:endParaRPr lang="es-ES_tradnl" sz="1600" dirty="0">
              <a:solidFill>
                <a:schemeClr val="tx2">
                  <a:lumMod val="50000"/>
                </a:schemeClr>
              </a:solidFill>
              <a:latin typeface="Calibri" charset="0"/>
              <a:ea typeface="Calibri" charset="0"/>
              <a:cs typeface="Calibri" charset="0"/>
            </a:endParaRPr>
          </a:p>
          <a:p>
            <a:pPr marL="285750" indent="-285750" algn="just">
              <a:buFont typeface="Arial" charset="0"/>
              <a:buChar char="•"/>
            </a:pPr>
            <a:r>
              <a:rPr lang="es-ES" dirty="0" smtClean="0">
                <a:solidFill>
                  <a:schemeClr val="tx2">
                    <a:lumMod val="50000"/>
                  </a:schemeClr>
                </a:solidFill>
                <a:latin typeface="Calibri" charset="0"/>
                <a:ea typeface="Calibri" charset="0"/>
                <a:cs typeface="Calibri" charset="0"/>
              </a:rPr>
              <a:t> </a:t>
            </a:r>
            <a:r>
              <a:rPr lang="es-ES" dirty="0">
                <a:solidFill>
                  <a:schemeClr val="tx2">
                    <a:lumMod val="50000"/>
                  </a:schemeClr>
                </a:solidFill>
                <a:latin typeface="Calibri" charset="0"/>
                <a:ea typeface="Calibri" charset="0"/>
                <a:cs typeface="Calibri" charset="0"/>
              </a:rPr>
              <a:t>TOO_MANY_ROWS: Si la consulta retorna más de una fila. </a:t>
            </a:r>
            <a:endParaRPr lang="es-ES_tradnl" dirty="0">
              <a:solidFill>
                <a:schemeClr val="tx2">
                  <a:lumMod val="50000"/>
                </a:schemeClr>
              </a:solidFill>
            </a:endParaRPr>
          </a:p>
        </p:txBody>
      </p:sp>
      <p:sp>
        <p:nvSpPr>
          <p:cNvPr id="5" name="Rectangle 2"/>
          <p:cNvSpPr>
            <a:spLocks noChangeArrowheads="1"/>
          </p:cNvSpPr>
          <p:nvPr/>
        </p:nvSpPr>
        <p:spPr bwMode="auto">
          <a:xfrm>
            <a:off x="1398494" y="4122033"/>
            <a:ext cx="37775214" cy="50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798230042"/>
              </p:ext>
            </p:extLst>
          </p:nvPr>
        </p:nvGraphicFramePr>
        <p:xfrm>
          <a:off x="1327191" y="4172929"/>
          <a:ext cx="6526861" cy="1337472"/>
        </p:xfrm>
        <a:graphic>
          <a:graphicData uri="http://schemas.openxmlformats.org/presentationml/2006/ole">
            <mc:AlternateContent xmlns:mc="http://schemas.openxmlformats.org/markup-compatibility/2006">
              <mc:Choice xmlns:v="urn:schemas-microsoft-com:vml" Requires="v">
                <p:oleObj spid="_x0000_s22531" r:id="rId3" imgW="5835950" imgH="1200212" progId="PBrush">
                  <p:embed/>
                </p:oleObj>
              </mc:Choice>
              <mc:Fallback>
                <p:oleObj r:id="rId3" imgW="5835950" imgH="120021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7191" y="4172929"/>
                        <a:ext cx="6526861" cy="1337472"/>
                      </a:xfrm>
                      <a:prstGeom prst="rect">
                        <a:avLst/>
                      </a:prstGeom>
                      <a:noFill/>
                    </p:spPr>
                  </p:pic>
                </p:oleObj>
              </mc:Fallback>
            </mc:AlternateContent>
          </a:graphicData>
        </a:graphic>
      </p:graphicFrame>
    </p:spTree>
    <p:extLst>
      <p:ext uri="{BB962C8B-B14F-4D97-AF65-F5344CB8AC3E}">
        <p14:creationId xmlns:p14="http://schemas.microsoft.com/office/powerpoint/2010/main" val="278827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64776" y="1233839"/>
            <a:ext cx="8088942" cy="1647118"/>
          </a:xfrm>
          <a:prstGeom prst="rect">
            <a:avLst/>
          </a:prstGeom>
        </p:spPr>
        <p:txBody>
          <a:bodyPr wrap="square">
            <a:spAutoFit/>
          </a:bodyPr>
          <a:lstStyle/>
          <a:p>
            <a:pPr algn="just">
              <a:lnSpc>
                <a:spcPct val="115000"/>
              </a:lnSpc>
              <a:spcAft>
                <a:spcPts val="1000"/>
              </a:spcAft>
              <a:tabLst>
                <a:tab pos="819150" algn="l"/>
              </a:tabLst>
            </a:pPr>
            <a:r>
              <a:rPr lang="es-ES" dirty="0">
                <a:solidFill>
                  <a:schemeClr val="tx2">
                    <a:lumMod val="50000"/>
                  </a:schemeClr>
                </a:solidFill>
                <a:latin typeface="Calibri" charset="0"/>
                <a:ea typeface="Calibri" charset="0"/>
                <a:cs typeface="Calibri" charset="0"/>
              </a:rPr>
              <a:t>En el ejemplo 1, se recupera el apellido del empleado con nombre igual a </a:t>
            </a:r>
            <a:r>
              <a:rPr lang="es-ES" dirty="0" err="1">
                <a:solidFill>
                  <a:schemeClr val="tx2">
                    <a:lumMod val="50000"/>
                  </a:schemeClr>
                </a:solidFill>
                <a:latin typeface="Calibri" charset="0"/>
                <a:ea typeface="Calibri" charset="0"/>
                <a:cs typeface="Calibri" charset="0"/>
              </a:rPr>
              <a:t>Devid</a:t>
            </a:r>
            <a:r>
              <a:rPr lang="es-ES" dirty="0">
                <a:solidFill>
                  <a:schemeClr val="tx2">
                    <a:lumMod val="50000"/>
                  </a:schemeClr>
                </a:solidFill>
                <a:latin typeface="Calibri" charset="0"/>
                <a:ea typeface="Calibri" charset="0"/>
                <a:cs typeface="Calibri" charset="0"/>
              </a:rPr>
              <a:t>. </a:t>
            </a:r>
            <a:endParaRPr lang="es-ES_tradnl" sz="1600" dirty="0">
              <a:solidFill>
                <a:schemeClr val="tx2">
                  <a:lumMod val="50000"/>
                </a:schemeClr>
              </a:solidFill>
              <a:latin typeface="Calibri" charset="0"/>
              <a:ea typeface="Calibri" charset="0"/>
              <a:cs typeface="Calibri" charset="0"/>
            </a:endParaRPr>
          </a:p>
          <a:p>
            <a:pPr algn="just"/>
            <a:r>
              <a:rPr lang="es-ES" dirty="0">
                <a:solidFill>
                  <a:schemeClr val="tx2">
                    <a:lumMod val="50000"/>
                  </a:schemeClr>
                </a:solidFill>
                <a:latin typeface="Calibri" charset="0"/>
                <a:ea typeface="Calibri" charset="0"/>
                <a:cs typeface="Calibri" charset="0"/>
              </a:rPr>
              <a:t>El cursor implícito no retorna fila, por lo tanto, se genera una excepción, la cual es capturada y controlada, a través de excepción NO_DATA_FOUND, INSERTANDO un mensaje de error asociado al proceso de recuperación de datos de datos del empleado </a:t>
            </a:r>
            <a:r>
              <a:rPr lang="es-ES" dirty="0" err="1">
                <a:solidFill>
                  <a:schemeClr val="tx2">
                    <a:lumMod val="50000"/>
                  </a:schemeClr>
                </a:solidFill>
                <a:latin typeface="Calibri" charset="0"/>
                <a:ea typeface="Calibri" charset="0"/>
                <a:cs typeface="Calibri" charset="0"/>
              </a:rPr>
              <a:t>Devid</a:t>
            </a:r>
            <a:r>
              <a:rPr lang="es-ES" dirty="0">
                <a:solidFill>
                  <a:schemeClr val="tx2">
                    <a:lumMod val="50000"/>
                  </a:schemeClr>
                </a:solidFill>
                <a:latin typeface="Calibri" charset="0"/>
                <a:ea typeface="Calibri" charset="0"/>
                <a:cs typeface="Calibri" charset="0"/>
              </a:rPr>
              <a:t>. </a:t>
            </a:r>
            <a:endParaRPr lang="es-ES_tradnl" dirty="0">
              <a:solidFill>
                <a:schemeClr val="tx2">
                  <a:lumMod val="50000"/>
                </a:schemeClr>
              </a:solidFill>
            </a:endParaRPr>
          </a:p>
        </p:txBody>
      </p:sp>
      <p:sp>
        <p:nvSpPr>
          <p:cNvPr id="5" name="Rectangle 2"/>
          <p:cNvSpPr>
            <a:spLocks noChangeArrowheads="1"/>
          </p:cNvSpPr>
          <p:nvPr/>
        </p:nvSpPr>
        <p:spPr bwMode="auto">
          <a:xfrm>
            <a:off x="2366681" y="2880957"/>
            <a:ext cx="288869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246348511"/>
              </p:ext>
            </p:extLst>
          </p:nvPr>
        </p:nvGraphicFramePr>
        <p:xfrm>
          <a:off x="2366682" y="2880958"/>
          <a:ext cx="4894730" cy="3169538"/>
        </p:xfrm>
        <a:graphic>
          <a:graphicData uri="http://schemas.openxmlformats.org/presentationml/2006/ole">
            <mc:AlternateContent xmlns:mc="http://schemas.openxmlformats.org/markup-compatibility/2006">
              <mc:Choice xmlns:v="urn:schemas-microsoft-com:vml" Requires="v">
                <p:oleObj spid="_x0000_s21507" r:id="rId3" imgW="10033516" imgH="6496384" progId="PBrush">
                  <p:embed/>
                </p:oleObj>
              </mc:Choice>
              <mc:Fallback>
                <p:oleObj r:id="rId3" imgW="10033516" imgH="6496384"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682" y="2880958"/>
                        <a:ext cx="4894730" cy="3169538"/>
                      </a:xfrm>
                      <a:prstGeom prst="rect">
                        <a:avLst/>
                      </a:prstGeom>
                      <a:noFill/>
                    </p:spPr>
                  </p:pic>
                </p:oleObj>
              </mc:Fallback>
            </mc:AlternateContent>
          </a:graphicData>
        </a:graphic>
      </p:graphicFrame>
    </p:spTree>
    <p:extLst>
      <p:ext uri="{BB962C8B-B14F-4D97-AF65-F5344CB8AC3E}">
        <p14:creationId xmlns:p14="http://schemas.microsoft.com/office/powerpoint/2010/main" val="1927576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10988" y="4078650"/>
            <a:ext cx="8142730" cy="2159566"/>
          </a:xfrm>
          <a:prstGeom prst="rect">
            <a:avLst/>
          </a:prstGeom>
        </p:spPr>
        <p:txBody>
          <a:bodyPr wrap="square">
            <a:spAutoFit/>
          </a:bodyPr>
          <a:lstStyle/>
          <a:p>
            <a:pPr algn="just">
              <a:lnSpc>
                <a:spcPct val="115000"/>
              </a:lnSpc>
              <a:spcAft>
                <a:spcPts val="1000"/>
              </a:spcAft>
              <a:tabLst>
                <a:tab pos="819150" algn="l"/>
              </a:tabLst>
            </a:pPr>
            <a:r>
              <a:rPr lang="es-ES" sz="2000" dirty="0">
                <a:solidFill>
                  <a:schemeClr val="tx2">
                    <a:lumMod val="50000"/>
                  </a:schemeClr>
                </a:solidFill>
                <a:latin typeface="Calibri" charset="0"/>
                <a:ea typeface="Calibri" charset="0"/>
                <a:cs typeface="Calibri" charset="0"/>
              </a:rPr>
              <a:t>En el ejemplo 2, se recupera el apellido del empleado con nombre igual a David. </a:t>
            </a:r>
            <a:endParaRPr lang="es-ES_tradnl" sz="2000" dirty="0">
              <a:solidFill>
                <a:schemeClr val="tx2">
                  <a:lumMod val="50000"/>
                </a:schemeClr>
              </a:solidFill>
              <a:latin typeface="Calibri" charset="0"/>
              <a:ea typeface="Calibri" charset="0"/>
              <a:cs typeface="Calibri" charset="0"/>
            </a:endParaRPr>
          </a:p>
          <a:p>
            <a:pPr algn="just"/>
            <a:r>
              <a:rPr lang="es-ES" sz="2000" dirty="0">
                <a:solidFill>
                  <a:schemeClr val="tx2">
                    <a:lumMod val="50000"/>
                  </a:schemeClr>
                </a:solidFill>
                <a:latin typeface="Calibri" charset="0"/>
                <a:ea typeface="Calibri" charset="0"/>
                <a:cs typeface="Calibri" charset="0"/>
              </a:rPr>
              <a:t>El cursor implícito retorna más de una fila, generando una excepción la cual es capturada y controlada, a través de la excepción TOO_MANY_ROWS, INSERTANDO un mensaje de error asociado al proceso de recuperación de datos de datos del empleado David. </a:t>
            </a:r>
            <a:endParaRPr lang="es-ES_tradnl" sz="2000" dirty="0">
              <a:solidFill>
                <a:schemeClr val="tx2">
                  <a:lumMod val="50000"/>
                </a:schemeClr>
              </a:solidFill>
            </a:endParaRPr>
          </a:p>
        </p:txBody>
      </p:sp>
      <p:sp>
        <p:nvSpPr>
          <p:cNvPr id="5" name="Rectangle 2"/>
          <p:cNvSpPr>
            <a:spLocks noChangeArrowheads="1"/>
          </p:cNvSpPr>
          <p:nvPr/>
        </p:nvSpPr>
        <p:spPr bwMode="auto">
          <a:xfrm>
            <a:off x="2554941" y="1168806"/>
            <a:ext cx="236289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350491599"/>
              </p:ext>
            </p:extLst>
          </p:nvPr>
        </p:nvGraphicFramePr>
        <p:xfrm>
          <a:off x="2377035" y="1214525"/>
          <a:ext cx="4410635" cy="2747608"/>
        </p:xfrm>
        <a:graphic>
          <a:graphicData uri="http://schemas.openxmlformats.org/presentationml/2006/ole">
            <mc:AlternateContent xmlns:mc="http://schemas.openxmlformats.org/markup-compatibility/2006">
              <mc:Choice xmlns:v="urn:schemas-microsoft-com:vml" Requires="v">
                <p:oleObj spid="_x0000_s25603" r:id="rId3" imgW="10757453" imgH="6661492" progId="PBrush">
                  <p:embed/>
                </p:oleObj>
              </mc:Choice>
              <mc:Fallback>
                <p:oleObj r:id="rId3" imgW="10757453" imgH="666149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7035" y="1214525"/>
                        <a:ext cx="4410635" cy="2747608"/>
                      </a:xfrm>
                      <a:prstGeom prst="rect">
                        <a:avLst/>
                      </a:prstGeom>
                      <a:noFill/>
                    </p:spPr>
                  </p:pic>
                </p:oleObj>
              </mc:Fallback>
            </mc:AlternateContent>
          </a:graphicData>
        </a:graphic>
      </p:graphicFrame>
    </p:spTree>
    <p:extLst>
      <p:ext uri="{BB962C8B-B14F-4D97-AF65-F5344CB8AC3E}">
        <p14:creationId xmlns:p14="http://schemas.microsoft.com/office/powerpoint/2010/main" val="1776071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12498" y="2760239"/>
            <a:ext cx="3890561" cy="1569660"/>
          </a:xfrm>
          <a:prstGeom prst="rect">
            <a:avLst/>
          </a:prstGeom>
        </p:spPr>
        <p:txBody>
          <a:bodyPr wrap="square">
            <a:spAutoFit/>
          </a:bodyPr>
          <a:lstStyle/>
          <a:p>
            <a:pPr algn="ctr"/>
            <a:r>
              <a:rPr lang="es-MX" sz="3200" b="1" dirty="0">
                <a:solidFill>
                  <a:schemeClr val="bg1"/>
                </a:solidFill>
                <a:latin typeface="Calibri" charset="0"/>
                <a:ea typeface="Calibri" charset="0"/>
                <a:cs typeface="Calibri" charset="0"/>
              </a:rPr>
              <a:t>CONOCIENDO </a:t>
            </a:r>
            <a:r>
              <a:rPr lang="es-ES" sz="3200" b="1" dirty="0" smtClean="0">
                <a:solidFill>
                  <a:schemeClr val="bg1"/>
                </a:solidFill>
                <a:latin typeface="Calibri" charset="0"/>
                <a:ea typeface="Calibri" charset="0"/>
                <a:cs typeface="Calibri" charset="0"/>
              </a:rPr>
              <a:t>CURSORES IMPL</a:t>
            </a:r>
            <a:r>
              <a:rPr lang="es-ES" sz="3200" b="1" dirty="0" smtClean="0">
                <a:solidFill>
                  <a:schemeClr val="bg1"/>
                </a:solidFill>
                <a:latin typeface="Calibri" charset="0"/>
                <a:ea typeface="Calibri" charset="0"/>
                <a:cs typeface="Calibri" charset="0"/>
              </a:rPr>
              <a:t>ÍCITOS</a:t>
            </a:r>
            <a:endParaRPr lang="es-ES_tradnl" sz="3200"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91671" y="1418111"/>
            <a:ext cx="4572000" cy="4852610"/>
          </a:xfrm>
          <a:prstGeom prst="rect">
            <a:avLst/>
          </a:prstGeom>
        </p:spPr>
        <p:txBody>
          <a:bodyPr>
            <a:spAutoFit/>
          </a:bodyPr>
          <a:lstStyle/>
          <a:p>
            <a:pPr algn="just">
              <a:lnSpc>
                <a:spcPct val="115000"/>
              </a:lnSpc>
              <a:spcAft>
                <a:spcPts val="1000"/>
              </a:spcAft>
            </a:pPr>
            <a:r>
              <a:rPr lang="es-ES" sz="2000" dirty="0">
                <a:solidFill>
                  <a:schemeClr val="tx2">
                    <a:lumMod val="50000"/>
                  </a:schemeClr>
                </a:solidFill>
                <a:latin typeface="Calibri" charset="0"/>
                <a:ea typeface="Calibri" charset="0"/>
                <a:cs typeface="Calibri" charset="0"/>
              </a:rPr>
              <a:t>Si una sentencia SELECT sólo posee una función de grupo entonces se cumple con lo que se explica en el texto. Si la sentencia SELECT posee una columna y una función de grupo y no retorna filas entonces se genera la excepción NO_DATA_FOUND</a:t>
            </a:r>
            <a:r>
              <a:rPr lang="es-ES" sz="2000" dirty="0" smtClean="0">
                <a:solidFill>
                  <a:schemeClr val="tx2">
                    <a:lumMod val="50000"/>
                  </a:schemeClr>
                </a:solidFill>
                <a:latin typeface="Calibri" charset="0"/>
                <a:ea typeface="Calibri" charset="0"/>
                <a:cs typeface="Calibri" charset="0"/>
              </a:rPr>
              <a:t>.</a:t>
            </a:r>
            <a:endParaRPr lang="es-ES_tradnl" sz="2000" dirty="0">
              <a:solidFill>
                <a:schemeClr val="tx2">
                  <a:lumMod val="50000"/>
                </a:schemeClr>
              </a:solidFill>
              <a:latin typeface="Calibri" charset="0"/>
              <a:ea typeface="Calibri" charset="0"/>
              <a:cs typeface="Calibri" charset="0"/>
            </a:endParaRPr>
          </a:p>
          <a:p>
            <a:pPr algn="just"/>
            <a:r>
              <a:rPr lang="es-ES" sz="2000" dirty="0">
                <a:solidFill>
                  <a:schemeClr val="tx2">
                    <a:lumMod val="50000"/>
                  </a:schemeClr>
                </a:solidFill>
                <a:latin typeface="Calibri" charset="0"/>
                <a:ea typeface="Calibri" charset="0"/>
                <a:cs typeface="Calibri" charset="0"/>
              </a:rPr>
              <a:t>Oracle abre implícitamente un cursor para procesar cada sentencia SQL que no esté asociada con un cursor declarado explícitamente, Pero sí podemos usar los atributos del cursor para obtener información sobre las sentencias SQL más recientemente ejecutadas. </a:t>
            </a:r>
            <a:endParaRPr lang="es-ES_tradnl" sz="2000" dirty="0">
              <a:solidFill>
                <a:schemeClr val="tx2">
                  <a:lumMod val="50000"/>
                </a:schemeClr>
              </a:solidFill>
            </a:endParaRPr>
          </a:p>
        </p:txBody>
      </p:sp>
      <p:sp>
        <p:nvSpPr>
          <p:cNvPr id="5" name="Rectangle 2"/>
          <p:cNvSpPr>
            <a:spLocks noChangeArrowheads="1"/>
          </p:cNvSpPr>
          <p:nvPr/>
        </p:nvSpPr>
        <p:spPr bwMode="auto">
          <a:xfrm>
            <a:off x="5432611" y="2476593"/>
            <a:ext cx="177765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578969255"/>
              </p:ext>
            </p:extLst>
          </p:nvPr>
        </p:nvGraphicFramePr>
        <p:xfrm>
          <a:off x="5432611" y="2796713"/>
          <a:ext cx="3277430" cy="2095406"/>
        </p:xfrm>
        <a:graphic>
          <a:graphicData uri="http://schemas.openxmlformats.org/presentationml/2006/ole">
            <mc:AlternateContent xmlns:mc="http://schemas.openxmlformats.org/markup-compatibility/2006">
              <mc:Choice xmlns:v="urn:schemas-microsoft-com:vml" Requires="v">
                <p:oleObj spid="_x0000_s24579" r:id="rId3" imgW="6216969" imgH="3956253" progId="PBrush">
                  <p:embed/>
                </p:oleObj>
              </mc:Choice>
              <mc:Fallback>
                <p:oleObj r:id="rId3" imgW="6216969" imgH="3956253"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611" y="2796713"/>
                        <a:ext cx="3277430" cy="2095406"/>
                      </a:xfrm>
                      <a:prstGeom prst="rect">
                        <a:avLst/>
                      </a:prstGeom>
                      <a:noFill/>
                    </p:spPr>
                  </p:pic>
                </p:oleObj>
              </mc:Fallback>
            </mc:AlternateContent>
          </a:graphicData>
        </a:graphic>
      </p:graphicFrame>
    </p:spTree>
    <p:extLst>
      <p:ext uri="{BB962C8B-B14F-4D97-AF65-F5344CB8AC3E}">
        <p14:creationId xmlns:p14="http://schemas.microsoft.com/office/powerpoint/2010/main" val="21303247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5" name="Rectángulo 4"/>
          <p:cNvSpPr/>
          <p:nvPr/>
        </p:nvSpPr>
        <p:spPr>
          <a:xfrm>
            <a:off x="537882" y="1128523"/>
            <a:ext cx="4652683" cy="4939814"/>
          </a:xfrm>
          <a:prstGeom prst="rect">
            <a:avLst/>
          </a:prstGeom>
        </p:spPr>
        <p:txBody>
          <a:bodyPr wrap="square">
            <a:spAutoFit/>
          </a:bodyPr>
          <a:lstStyle/>
          <a:p>
            <a:pPr algn="just">
              <a:lnSpc>
                <a:spcPct val="115000"/>
              </a:lnSpc>
              <a:spcAft>
                <a:spcPts val="1000"/>
              </a:spcAft>
              <a:tabLst>
                <a:tab pos="819150" algn="l"/>
              </a:tabLst>
            </a:pPr>
            <a:r>
              <a:rPr lang="es-ES" sz="2000" b="1" dirty="0">
                <a:solidFill>
                  <a:schemeClr val="tx2">
                    <a:lumMod val="50000"/>
                  </a:schemeClr>
                </a:solidFill>
                <a:latin typeface="Calibri" charset="0"/>
                <a:ea typeface="Calibri" charset="0"/>
                <a:cs typeface="Calibri" charset="0"/>
              </a:rPr>
              <a:t>CONOCIENDO LOS CURSORES IMPLICITOS</a:t>
            </a:r>
            <a:r>
              <a:rPr lang="es-ES" sz="2000" dirty="0">
                <a:solidFill>
                  <a:schemeClr val="tx2">
                    <a:lumMod val="50000"/>
                  </a:schemeClr>
                </a:solidFill>
                <a:latin typeface="Calibri" charset="0"/>
                <a:ea typeface="Calibri" charset="0"/>
                <a:cs typeface="Calibri" charset="0"/>
              </a:rPr>
              <a:t> </a:t>
            </a:r>
            <a:endParaRPr lang="es-ES_tradnl" sz="2000" dirty="0" smtClean="0">
              <a:solidFill>
                <a:schemeClr val="tx2">
                  <a:lumMod val="50000"/>
                </a:schemeClr>
              </a:solidFill>
              <a:latin typeface="Calibri" charset="0"/>
              <a:ea typeface="Calibri" charset="0"/>
              <a:cs typeface="Calibri" charset="0"/>
            </a:endParaRPr>
          </a:p>
          <a:p>
            <a:pPr algn="just">
              <a:lnSpc>
                <a:spcPct val="115000"/>
              </a:lnSpc>
              <a:spcAft>
                <a:spcPts val="1000"/>
              </a:spcAft>
              <a:tabLst>
                <a:tab pos="819150" algn="l"/>
              </a:tabLst>
            </a:pPr>
            <a:r>
              <a:rPr lang="es-ES" sz="2000" dirty="0" smtClean="0">
                <a:solidFill>
                  <a:schemeClr val="tx2">
                    <a:lumMod val="50000"/>
                  </a:schemeClr>
                </a:solidFill>
                <a:latin typeface="Calibri" charset="0"/>
                <a:ea typeface="Calibri" charset="0"/>
                <a:cs typeface="Calibri" charset="0"/>
              </a:rPr>
              <a:t>Uno </a:t>
            </a:r>
            <a:r>
              <a:rPr lang="es-ES" sz="2000" dirty="0">
                <a:solidFill>
                  <a:schemeClr val="tx2">
                    <a:lumMod val="50000"/>
                  </a:schemeClr>
                </a:solidFill>
                <a:latin typeface="Calibri" charset="0"/>
                <a:ea typeface="Calibri" charset="0"/>
                <a:cs typeface="Calibri" charset="0"/>
              </a:rPr>
              <a:t>de los tipos de cursores son los llamados </a:t>
            </a:r>
            <a:r>
              <a:rPr lang="es-ES" sz="2000" b="1" dirty="0">
                <a:solidFill>
                  <a:schemeClr val="tx2">
                    <a:lumMod val="50000"/>
                  </a:schemeClr>
                </a:solidFill>
                <a:latin typeface="Calibri" charset="0"/>
                <a:ea typeface="Calibri" charset="0"/>
                <a:cs typeface="Calibri" charset="0"/>
              </a:rPr>
              <a:t>Cursores Implícitos</a:t>
            </a:r>
            <a:r>
              <a:rPr lang="es-ES" sz="2000" dirty="0">
                <a:solidFill>
                  <a:schemeClr val="tx2">
                    <a:lumMod val="50000"/>
                  </a:schemeClr>
                </a:solidFill>
                <a:latin typeface="Calibri" charset="0"/>
                <a:ea typeface="Calibri" charset="0"/>
                <a:cs typeface="Calibri" charset="0"/>
              </a:rPr>
              <a:t>, </a:t>
            </a:r>
            <a:r>
              <a:rPr lang="es-CL" sz="2000" dirty="0">
                <a:solidFill>
                  <a:schemeClr val="tx2">
                    <a:lumMod val="50000"/>
                  </a:schemeClr>
                </a:solidFill>
                <a:latin typeface="Calibri" charset="0"/>
                <a:ea typeface="Calibri" charset="0"/>
                <a:cs typeface="Calibri" charset="0"/>
              </a:rPr>
              <a:t>es creado y gestionado por servidor Oracle. No se tiene acceso a él. El servidor Oracle crea un Cursor Explícito cuando tiene que ejecutar una sentencia </a:t>
            </a:r>
            <a:r>
              <a:rPr lang="es-CL" sz="2000" dirty="0" smtClean="0">
                <a:solidFill>
                  <a:schemeClr val="tx2">
                    <a:lumMod val="50000"/>
                  </a:schemeClr>
                </a:solidFill>
                <a:latin typeface="Calibri" charset="0"/>
                <a:ea typeface="Calibri" charset="0"/>
                <a:cs typeface="Calibri" charset="0"/>
              </a:rPr>
              <a:t>SQL</a:t>
            </a: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tabLst>
                <a:tab pos="819150" algn="l"/>
              </a:tabLst>
            </a:pPr>
            <a:r>
              <a:rPr lang="es-ES" sz="2000" dirty="0">
                <a:solidFill>
                  <a:schemeClr val="tx2">
                    <a:lumMod val="50000"/>
                  </a:schemeClr>
                </a:solidFill>
                <a:latin typeface="Calibri" charset="0"/>
                <a:ea typeface="Calibri" charset="0"/>
                <a:cs typeface="Calibri" charset="0"/>
              </a:rPr>
              <a:t>Cuando el bloque PL/SQL ejecuta una sentencia SQL, Oracle crea un cursor implícito. </a:t>
            </a:r>
            <a:endParaRPr lang="es-ES_tradnl" sz="2000" dirty="0">
              <a:solidFill>
                <a:schemeClr val="tx2">
                  <a:lumMod val="50000"/>
                </a:schemeClr>
              </a:solidFill>
              <a:latin typeface="Calibri" charset="0"/>
              <a:ea typeface="Calibri" charset="0"/>
              <a:cs typeface="Calibri" charset="0"/>
            </a:endParaRPr>
          </a:p>
          <a:p>
            <a:pPr algn="just"/>
            <a:r>
              <a:rPr lang="es-ES" sz="2000" dirty="0">
                <a:solidFill>
                  <a:schemeClr val="tx2">
                    <a:lumMod val="50000"/>
                  </a:schemeClr>
                </a:solidFill>
                <a:latin typeface="Calibri" charset="0"/>
                <a:ea typeface="Calibri" charset="0"/>
                <a:cs typeface="Calibri" charset="0"/>
              </a:rPr>
              <a:t>Implícita significa que Oracle </a:t>
            </a:r>
            <a:r>
              <a:rPr lang="es-ES" sz="2000" dirty="0" err="1">
                <a:solidFill>
                  <a:schemeClr val="tx2">
                    <a:lumMod val="50000"/>
                  </a:schemeClr>
                </a:solidFill>
                <a:latin typeface="Calibri" charset="0"/>
                <a:ea typeface="Calibri" charset="0"/>
                <a:cs typeface="Calibri" charset="0"/>
              </a:rPr>
              <a:t>Database</a:t>
            </a:r>
            <a:r>
              <a:rPr lang="es-ES" sz="2000" dirty="0">
                <a:solidFill>
                  <a:schemeClr val="tx2">
                    <a:lumMod val="50000"/>
                  </a:schemeClr>
                </a:solidFill>
                <a:latin typeface="Calibri" charset="0"/>
                <a:ea typeface="Calibri" charset="0"/>
                <a:cs typeface="Calibri" charset="0"/>
              </a:rPr>
              <a:t> es responsable de crear el cursor, abrirlo, recorrerlo y cerrarlo. </a:t>
            </a:r>
            <a:endParaRPr lang="es-ES_tradnl" sz="2000" dirty="0">
              <a:solidFill>
                <a:schemeClr val="tx2">
                  <a:lumMod val="50000"/>
                </a:schemeClr>
              </a:solidFill>
            </a:endParaRPr>
          </a:p>
        </p:txBody>
      </p:sp>
      <p:sp>
        <p:nvSpPr>
          <p:cNvPr id="6"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132522366"/>
              </p:ext>
            </p:extLst>
          </p:nvPr>
        </p:nvGraphicFramePr>
        <p:xfrm>
          <a:off x="5211400" y="2575103"/>
          <a:ext cx="3442317" cy="1763138"/>
        </p:xfrm>
        <a:graphic>
          <a:graphicData uri="http://schemas.openxmlformats.org/presentationml/2006/ole">
            <mc:AlternateContent xmlns:mc="http://schemas.openxmlformats.org/markup-compatibility/2006">
              <mc:Choice xmlns:v="urn:schemas-microsoft-com:vml" Requires="v">
                <p:oleObj spid="_x0000_s1035" r:id="rId3" imgW="7137767" imgH="3664138" progId="PBrush">
                  <p:embed/>
                </p:oleObj>
              </mc:Choice>
              <mc:Fallback>
                <p:oleObj r:id="rId3" imgW="7137767" imgH="3664138" progId="PBrush">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400" y="2575103"/>
                        <a:ext cx="3442317" cy="1763138"/>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109882" y="1142915"/>
            <a:ext cx="3543836" cy="5473293"/>
          </a:xfrm>
          <a:prstGeom prst="rect">
            <a:avLst/>
          </a:prstGeom>
        </p:spPr>
        <p:txBody>
          <a:bodyPr wrap="square">
            <a:spAutoFit/>
          </a:bodyPr>
          <a:lstStyle/>
          <a:p>
            <a:pPr algn="just">
              <a:lnSpc>
                <a:spcPct val="115000"/>
              </a:lnSpc>
              <a:spcAft>
                <a:spcPts val="1000"/>
              </a:spcAft>
              <a:tabLst>
                <a:tab pos="819150" algn="l"/>
              </a:tabLst>
            </a:pPr>
            <a:r>
              <a:rPr lang="es-ES" sz="2000" dirty="0">
                <a:solidFill>
                  <a:schemeClr val="tx2">
                    <a:lumMod val="50000"/>
                  </a:schemeClr>
                </a:solidFill>
                <a:latin typeface="Calibri" charset="0"/>
                <a:ea typeface="Calibri" charset="0"/>
                <a:cs typeface="Calibri" charset="0"/>
              </a:rPr>
              <a:t>Uno de los tipos de cursores son los llamados </a:t>
            </a:r>
            <a:r>
              <a:rPr lang="es-ES" sz="2000" b="1" dirty="0">
                <a:solidFill>
                  <a:schemeClr val="tx2">
                    <a:lumMod val="50000"/>
                  </a:schemeClr>
                </a:solidFill>
                <a:latin typeface="Calibri" charset="0"/>
                <a:ea typeface="Calibri" charset="0"/>
                <a:cs typeface="Calibri" charset="0"/>
              </a:rPr>
              <a:t>Cursores Implícitos</a:t>
            </a:r>
            <a:r>
              <a:rPr lang="es-ES" sz="2000" dirty="0">
                <a:solidFill>
                  <a:schemeClr val="tx2">
                    <a:lumMod val="50000"/>
                  </a:schemeClr>
                </a:solidFill>
                <a:latin typeface="Calibri" charset="0"/>
                <a:ea typeface="Calibri" charset="0"/>
                <a:cs typeface="Calibri" charset="0"/>
              </a:rPr>
              <a:t>, </a:t>
            </a:r>
            <a:r>
              <a:rPr lang="es-CL" sz="2000" dirty="0">
                <a:solidFill>
                  <a:schemeClr val="tx2">
                    <a:lumMod val="50000"/>
                  </a:schemeClr>
                </a:solidFill>
                <a:latin typeface="Calibri" charset="0"/>
                <a:ea typeface="Calibri" charset="0"/>
                <a:cs typeface="Calibri" charset="0"/>
              </a:rPr>
              <a:t>es creado y gestionado por servidor Oracle. No se tiene acceso a él. El servidor Oracle crea un Cursor Explícito cuando tiene que ejecutar una sentencia </a:t>
            </a:r>
            <a:r>
              <a:rPr lang="es-CL" sz="2000" dirty="0" smtClean="0">
                <a:solidFill>
                  <a:schemeClr val="tx2">
                    <a:lumMod val="50000"/>
                  </a:schemeClr>
                </a:solidFill>
                <a:latin typeface="Calibri" charset="0"/>
                <a:ea typeface="Calibri" charset="0"/>
                <a:cs typeface="Calibri" charset="0"/>
              </a:rPr>
              <a:t>SQL</a:t>
            </a: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tabLst>
                <a:tab pos="819150" algn="l"/>
              </a:tabLst>
            </a:pPr>
            <a:r>
              <a:rPr lang="es-ES" sz="2000" dirty="0">
                <a:solidFill>
                  <a:schemeClr val="tx2">
                    <a:lumMod val="50000"/>
                  </a:schemeClr>
                </a:solidFill>
                <a:latin typeface="Calibri" charset="0"/>
                <a:ea typeface="Calibri" charset="0"/>
                <a:cs typeface="Calibri" charset="0"/>
              </a:rPr>
              <a:t>Cuando el bloque PL/SQL ejecuta una sentencia SQL, Oracle crea un cursor implícito. </a:t>
            </a:r>
            <a:endParaRPr lang="es-ES_tradnl" sz="2000" dirty="0">
              <a:solidFill>
                <a:schemeClr val="tx2">
                  <a:lumMod val="50000"/>
                </a:schemeClr>
              </a:solidFill>
              <a:latin typeface="Calibri" charset="0"/>
              <a:ea typeface="Calibri" charset="0"/>
              <a:cs typeface="Calibri" charset="0"/>
            </a:endParaRPr>
          </a:p>
          <a:p>
            <a:pPr algn="just"/>
            <a:r>
              <a:rPr lang="es-ES" sz="2000" dirty="0">
                <a:solidFill>
                  <a:schemeClr val="tx2">
                    <a:lumMod val="50000"/>
                  </a:schemeClr>
                </a:solidFill>
                <a:latin typeface="Calibri" charset="0"/>
                <a:ea typeface="Calibri" charset="0"/>
                <a:cs typeface="Calibri" charset="0"/>
              </a:rPr>
              <a:t>Implícita significa que Oracle </a:t>
            </a:r>
            <a:r>
              <a:rPr lang="es-ES" sz="2000" dirty="0" err="1">
                <a:solidFill>
                  <a:schemeClr val="tx2">
                    <a:lumMod val="50000"/>
                  </a:schemeClr>
                </a:solidFill>
                <a:latin typeface="Calibri" charset="0"/>
                <a:ea typeface="Calibri" charset="0"/>
                <a:cs typeface="Calibri" charset="0"/>
              </a:rPr>
              <a:t>Database</a:t>
            </a:r>
            <a:r>
              <a:rPr lang="es-ES" sz="2000" dirty="0">
                <a:solidFill>
                  <a:schemeClr val="tx2">
                    <a:lumMod val="50000"/>
                  </a:schemeClr>
                </a:solidFill>
                <a:latin typeface="Calibri" charset="0"/>
                <a:ea typeface="Calibri" charset="0"/>
                <a:cs typeface="Calibri" charset="0"/>
              </a:rPr>
              <a:t> es responsable de crear el cursor, abrirlo, recorrerlo y cerrarlo. </a:t>
            </a:r>
            <a:endParaRPr lang="es-ES_tradnl" sz="2000" dirty="0">
              <a:solidFill>
                <a:schemeClr val="tx2">
                  <a:lumMod val="50000"/>
                </a:schemeClr>
              </a:solidFill>
            </a:endParaRPr>
          </a:p>
        </p:txBody>
      </p:sp>
      <p:sp>
        <p:nvSpPr>
          <p:cNvPr id="5" name="Rectangle 2"/>
          <p:cNvSpPr>
            <a:spLocks noChangeArrowheads="1"/>
          </p:cNvSpPr>
          <p:nvPr/>
        </p:nvSpPr>
        <p:spPr bwMode="auto">
          <a:xfrm>
            <a:off x="2124636" y="41054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52334963"/>
              </p:ext>
            </p:extLst>
          </p:nvPr>
        </p:nvGraphicFramePr>
        <p:xfrm>
          <a:off x="564776" y="2103118"/>
          <a:ext cx="4399702" cy="2253506"/>
        </p:xfrm>
        <a:graphic>
          <a:graphicData uri="http://schemas.openxmlformats.org/presentationml/2006/ole">
            <mc:AlternateContent xmlns:mc="http://schemas.openxmlformats.org/markup-compatibility/2006">
              <mc:Choice xmlns:v="urn:schemas-microsoft-com:vml" Requires="v">
                <p:oleObj spid="_x0000_s9220" r:id="rId3" imgW="7137767" imgH="3664138" progId="PBrush">
                  <p:embed/>
                </p:oleObj>
              </mc:Choice>
              <mc:Fallback>
                <p:oleObj r:id="rId3" imgW="7137767" imgH="3664138"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776" y="2103118"/>
                        <a:ext cx="4399702" cy="2253506"/>
                      </a:xfrm>
                      <a:prstGeom prst="rect">
                        <a:avLst/>
                      </a:prstGeom>
                      <a:noFill/>
                    </p:spPr>
                  </p:pic>
                </p:oleObj>
              </mc:Fallback>
            </mc:AlternateContent>
          </a:graphicData>
        </a:graphic>
      </p:graphicFrame>
    </p:spTree>
    <p:extLst>
      <p:ext uri="{BB962C8B-B14F-4D97-AF65-F5344CB8AC3E}">
        <p14:creationId xmlns:p14="http://schemas.microsoft.com/office/powerpoint/2010/main" val="1680922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618565" y="373065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376518" y="914497"/>
            <a:ext cx="8613046" cy="2816156"/>
          </a:xfrm>
          <a:prstGeom prst="rect">
            <a:avLst/>
          </a:prstGeom>
        </p:spPr>
        <p:txBody>
          <a:bodyPr wrap="square">
            <a:spAutoFit/>
          </a:bodyPr>
          <a:lstStyle/>
          <a:p>
            <a:pPr algn="just">
              <a:lnSpc>
                <a:spcPct val="115000"/>
              </a:lnSpc>
              <a:spcAft>
                <a:spcPts val="1000"/>
              </a:spcAft>
            </a:pPr>
            <a:r>
              <a:rPr lang="es-ES" sz="2000" b="1" dirty="0">
                <a:solidFill>
                  <a:schemeClr val="tx2">
                    <a:lumMod val="50000"/>
                  </a:schemeClr>
                </a:solidFill>
                <a:latin typeface="Calibri" charset="0"/>
                <a:ea typeface="Calibri" charset="0"/>
                <a:cs typeface="Calibri" charset="0"/>
              </a:rPr>
              <a:t>Los</a:t>
            </a:r>
            <a:r>
              <a:rPr lang="es-ES" sz="2000" dirty="0">
                <a:solidFill>
                  <a:schemeClr val="tx2">
                    <a:lumMod val="50000"/>
                  </a:schemeClr>
                </a:solidFill>
                <a:latin typeface="Calibri" charset="0"/>
                <a:ea typeface="Calibri" charset="0"/>
                <a:cs typeface="Calibri" charset="0"/>
              </a:rPr>
              <a:t> </a:t>
            </a:r>
            <a:r>
              <a:rPr lang="es-ES" sz="2000" b="1" dirty="0">
                <a:solidFill>
                  <a:schemeClr val="tx2">
                    <a:lumMod val="50000"/>
                  </a:schemeClr>
                </a:solidFill>
                <a:latin typeface="Calibri" charset="0"/>
                <a:ea typeface="Calibri" charset="0"/>
                <a:cs typeface="Calibri" charset="0"/>
              </a:rPr>
              <a:t>atributos de los cursores implícitos</a:t>
            </a:r>
            <a:r>
              <a:rPr lang="es-ES" sz="2000" dirty="0">
                <a:solidFill>
                  <a:schemeClr val="tx2">
                    <a:lumMod val="50000"/>
                  </a:schemeClr>
                </a:solidFill>
                <a:latin typeface="Calibri" charset="0"/>
                <a:ea typeface="Calibri" charset="0"/>
                <a:cs typeface="Calibri" charset="0"/>
              </a:rPr>
              <a:t> </a:t>
            </a:r>
            <a:r>
              <a:rPr lang="es-ES" sz="2000" b="1" dirty="0">
                <a:solidFill>
                  <a:schemeClr val="tx2">
                    <a:lumMod val="50000"/>
                  </a:schemeClr>
                </a:solidFill>
                <a:latin typeface="Calibri" charset="0"/>
                <a:ea typeface="Calibri" charset="0"/>
                <a:cs typeface="Calibri" charset="0"/>
              </a:rPr>
              <a:t>que se crean son los siguientes</a:t>
            </a:r>
            <a:r>
              <a:rPr lang="es-ES" sz="2000" b="1" dirty="0" smtClean="0">
                <a:solidFill>
                  <a:schemeClr val="tx2">
                    <a:lumMod val="50000"/>
                  </a:schemeClr>
                </a:solidFill>
                <a:latin typeface="Calibri" charset="0"/>
                <a:ea typeface="Calibri" charset="0"/>
                <a:cs typeface="Calibri" charset="0"/>
              </a:rPr>
              <a:t>:</a:t>
            </a:r>
          </a:p>
          <a:p>
            <a:pPr marL="342900" indent="-342900" algn="just">
              <a:lnSpc>
                <a:spcPct val="115000"/>
              </a:lnSpc>
              <a:spcAft>
                <a:spcPts val="1000"/>
              </a:spcAft>
              <a:buFont typeface="Arial" charset="0"/>
              <a:buChar char="•"/>
            </a:pPr>
            <a:r>
              <a:rPr lang="es-ES" sz="2000" dirty="0" smtClean="0">
                <a:solidFill>
                  <a:schemeClr val="tx2">
                    <a:lumMod val="50000"/>
                  </a:schemeClr>
                </a:solidFill>
                <a:latin typeface="Calibri" charset="0"/>
                <a:ea typeface="Calibri" charset="0"/>
                <a:cs typeface="Calibri" charset="0"/>
              </a:rPr>
              <a:t>Cada </a:t>
            </a:r>
            <a:r>
              <a:rPr lang="es-ES" sz="2000" dirty="0">
                <a:solidFill>
                  <a:schemeClr val="tx2">
                    <a:lumMod val="50000"/>
                  </a:schemeClr>
                </a:solidFill>
                <a:latin typeface="Calibri" charset="0"/>
                <a:ea typeface="Calibri" charset="0"/>
                <a:cs typeface="Calibri" charset="0"/>
              </a:rPr>
              <a:t>cursor tiene </a:t>
            </a:r>
            <a:r>
              <a:rPr lang="es-ES" sz="2000" i="1" dirty="0">
                <a:solidFill>
                  <a:schemeClr val="tx2">
                    <a:lumMod val="50000"/>
                  </a:schemeClr>
                </a:solidFill>
                <a:latin typeface="Calibri" charset="0"/>
                <a:ea typeface="Calibri" charset="0"/>
                <a:cs typeface="Calibri" charset="0"/>
              </a:rPr>
              <a:t>4 atributos </a:t>
            </a:r>
            <a:r>
              <a:rPr lang="es-ES" sz="2000" dirty="0">
                <a:solidFill>
                  <a:schemeClr val="tx2">
                    <a:lumMod val="50000"/>
                  </a:schemeClr>
                </a:solidFill>
                <a:latin typeface="Calibri" charset="0"/>
                <a:ea typeface="Calibri" charset="0"/>
                <a:cs typeface="Calibri" charset="0"/>
              </a:rPr>
              <a:t>que podemos usar para obtener información sobre la ejecución del mismo o sobre los datos. </a:t>
            </a:r>
            <a:endParaRPr lang="es-ES_tradnl" sz="2000" dirty="0">
              <a:solidFill>
                <a:schemeClr val="tx2">
                  <a:lumMod val="50000"/>
                </a:schemeClr>
              </a:solidFill>
              <a:latin typeface="Calibri" charset="0"/>
              <a:ea typeface="Calibri" charset="0"/>
              <a:cs typeface="Calibri" charset="0"/>
            </a:endParaRPr>
          </a:p>
          <a:p>
            <a:pPr marL="342900" indent="-342900" algn="just">
              <a:lnSpc>
                <a:spcPct val="115000"/>
              </a:lnSpc>
              <a:spcAft>
                <a:spcPts val="1000"/>
              </a:spcAft>
              <a:buFont typeface="Arial" charset="0"/>
              <a:buChar char="•"/>
            </a:pPr>
            <a:r>
              <a:rPr lang="es-ES" sz="2000" dirty="0">
                <a:solidFill>
                  <a:schemeClr val="tx2">
                    <a:lumMod val="50000"/>
                  </a:schemeClr>
                </a:solidFill>
                <a:latin typeface="Calibri" charset="0"/>
                <a:ea typeface="Calibri" charset="0"/>
                <a:cs typeface="Calibri" charset="0"/>
              </a:rPr>
              <a:t>Estos atributos pueden ser </a:t>
            </a:r>
            <a:r>
              <a:rPr lang="es-ES" sz="2000" i="1" dirty="0">
                <a:solidFill>
                  <a:schemeClr val="tx2">
                    <a:lumMod val="50000"/>
                  </a:schemeClr>
                </a:solidFill>
                <a:latin typeface="Calibri" charset="0"/>
                <a:ea typeface="Calibri" charset="0"/>
                <a:cs typeface="Calibri" charset="0"/>
              </a:rPr>
              <a:t>usados en PL/SQL</a:t>
            </a:r>
            <a:r>
              <a:rPr lang="es-ES" sz="2000" dirty="0">
                <a:solidFill>
                  <a:schemeClr val="tx2">
                    <a:lumMod val="50000"/>
                  </a:schemeClr>
                </a:solidFill>
                <a:latin typeface="Calibri" charset="0"/>
                <a:ea typeface="Calibri" charset="0"/>
                <a:cs typeface="Calibri" charset="0"/>
              </a:rPr>
              <a:t>, pero no en SQL. </a:t>
            </a:r>
            <a:endParaRPr lang="es-ES_tradnl" sz="2000" dirty="0">
              <a:solidFill>
                <a:schemeClr val="tx2">
                  <a:lumMod val="50000"/>
                </a:schemeClr>
              </a:solidFill>
              <a:latin typeface="Calibri" charset="0"/>
              <a:ea typeface="Calibri" charset="0"/>
              <a:cs typeface="Calibri" charset="0"/>
            </a:endParaRPr>
          </a:p>
          <a:p>
            <a:pPr marL="342900" indent="-342900" algn="just">
              <a:buFont typeface="Arial" charset="0"/>
              <a:buChar char="•"/>
            </a:pPr>
            <a:r>
              <a:rPr lang="es-ES" sz="2000" dirty="0">
                <a:solidFill>
                  <a:schemeClr val="tx2">
                    <a:lumMod val="50000"/>
                  </a:schemeClr>
                </a:solidFill>
                <a:latin typeface="Calibri" charset="0"/>
                <a:ea typeface="Calibri" charset="0"/>
                <a:cs typeface="Calibri" charset="0"/>
              </a:rPr>
              <a:t>Aunque estos atributos se refieren en general a cursores explícitos y tienen que ver con las operaciones que hayamos realizado con el cursor, es deseable comentarlas aquí y en el siguiente apartado tomarán pleno sentido. </a:t>
            </a:r>
            <a:endParaRPr lang="es-ES_tradnl" sz="2000" dirty="0">
              <a:solidFill>
                <a:schemeClr val="tx2">
                  <a:lumMod val="50000"/>
                </a:schemeClr>
              </a:solidFill>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748981047"/>
              </p:ext>
            </p:extLst>
          </p:nvPr>
        </p:nvGraphicFramePr>
        <p:xfrm>
          <a:off x="1770641" y="3730653"/>
          <a:ext cx="5380213" cy="2428100"/>
        </p:xfrm>
        <a:graphic>
          <a:graphicData uri="http://schemas.openxmlformats.org/presentationml/2006/ole">
            <mc:AlternateContent xmlns:mc="http://schemas.openxmlformats.org/markup-compatibility/2006">
              <mc:Choice xmlns:v="urn:schemas-microsoft-com:vml" Requires="v">
                <p:oleObj spid="_x0000_s8196" r:id="rId3" imgW="5937555" imgH="2927500" progId="PBrush">
                  <p:embed/>
                </p:oleObj>
              </mc:Choice>
              <mc:Fallback>
                <p:oleObj r:id="rId3" imgW="5937555" imgH="292750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0641" y="3730653"/>
                        <a:ext cx="5380213" cy="2428100"/>
                      </a:xfrm>
                      <a:prstGeom prst="rect">
                        <a:avLst/>
                      </a:prstGeom>
                      <a:noFill/>
                    </p:spPr>
                  </p:pic>
                </p:oleObj>
              </mc:Fallback>
            </mc:AlternateContent>
          </a:graphicData>
        </a:graphic>
      </p:graphicFrame>
    </p:spTree>
    <p:extLst>
      <p:ext uri="{BB962C8B-B14F-4D97-AF65-F5344CB8AC3E}">
        <p14:creationId xmlns:p14="http://schemas.microsoft.com/office/powerpoint/2010/main" val="1648373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40976" y="1120216"/>
            <a:ext cx="8062047" cy="1497846"/>
          </a:xfrm>
          <a:prstGeom prst="rect">
            <a:avLst/>
          </a:prstGeom>
        </p:spPr>
        <p:txBody>
          <a:bodyPr wrap="square">
            <a:spAutoFit/>
          </a:bodyPr>
          <a:lstStyle/>
          <a:p>
            <a:pPr lvl="0" algn="just">
              <a:lnSpc>
                <a:spcPct val="115000"/>
              </a:lnSpc>
              <a:spcAft>
                <a:spcPts val="1000"/>
              </a:spcAft>
              <a:buSzPts val="1000"/>
              <a:tabLst>
                <a:tab pos="457200" algn="l"/>
              </a:tabLst>
            </a:pPr>
            <a:r>
              <a:rPr lang="es-ES" sz="2000" b="1" dirty="0">
                <a:solidFill>
                  <a:schemeClr val="tx2">
                    <a:lumMod val="50000"/>
                  </a:schemeClr>
                </a:solidFill>
                <a:latin typeface="Calibri" charset="0"/>
                <a:ea typeface="Calibri" charset="0"/>
                <a:cs typeface="Calibri" charset="0"/>
              </a:rPr>
              <a:t>SQL%ISOPEN: </a:t>
            </a:r>
            <a:endParaRPr lang="es-ES_tradnl" sz="2000" dirty="0">
              <a:solidFill>
                <a:schemeClr val="tx2">
                  <a:lumMod val="50000"/>
                </a:schemeClr>
              </a:solidFill>
              <a:latin typeface="Calibri" charset="0"/>
              <a:ea typeface="Calibri" charset="0"/>
              <a:cs typeface="Calibri" charset="0"/>
            </a:endParaRPr>
          </a:p>
          <a:p>
            <a:r>
              <a:rPr lang="es-ES" sz="2000" dirty="0" smtClean="0">
                <a:solidFill>
                  <a:schemeClr val="tx2">
                    <a:lumMod val="50000"/>
                  </a:schemeClr>
                </a:solidFill>
                <a:latin typeface="Calibri" charset="0"/>
                <a:ea typeface="Calibri" charset="0"/>
                <a:cs typeface="Calibri" charset="0"/>
              </a:rPr>
              <a:t>Atributo </a:t>
            </a:r>
            <a:r>
              <a:rPr lang="es-ES" sz="2000" dirty="0">
                <a:solidFill>
                  <a:schemeClr val="tx2">
                    <a:lumMod val="50000"/>
                  </a:schemeClr>
                </a:solidFill>
                <a:latin typeface="Calibri" charset="0"/>
                <a:ea typeface="Calibri" charset="0"/>
                <a:cs typeface="Calibri" charset="0"/>
              </a:rPr>
              <a:t>de tipo Booleano que retorna TRUE, si el cursor está cerrado, por lo que en teoría siempre nos dará falso ya que Oracle cierra automáticamente el cursor después de cada orden SQL.</a:t>
            </a:r>
            <a:r>
              <a:rPr lang="es-ES_tradnl" sz="2000" dirty="0">
                <a:solidFill>
                  <a:schemeClr val="tx2">
                    <a:lumMod val="50000"/>
                  </a:schemeClr>
                </a:solidFill>
              </a:rPr>
              <a:t> </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802930903"/>
              </p:ext>
            </p:extLst>
          </p:nvPr>
        </p:nvGraphicFramePr>
        <p:xfrm>
          <a:off x="2336364" y="2971894"/>
          <a:ext cx="5056094" cy="2693821"/>
        </p:xfrm>
        <a:graphic>
          <a:graphicData uri="http://schemas.openxmlformats.org/presentationml/2006/ole">
            <mc:AlternateContent xmlns:mc="http://schemas.openxmlformats.org/markup-compatibility/2006">
              <mc:Choice xmlns:v="urn:schemas-microsoft-com:vml" Requires="v">
                <p:oleObj spid="_x0000_s7172" r:id="rId3" imgW="5855001" imgH="3137061" progId="PBrush">
                  <p:embed/>
                </p:oleObj>
              </mc:Choice>
              <mc:Fallback>
                <p:oleObj r:id="rId3" imgW="5855001" imgH="3137061"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364" y="2971894"/>
                        <a:ext cx="5056094" cy="2693821"/>
                      </a:xfrm>
                      <a:prstGeom prst="rect">
                        <a:avLst/>
                      </a:prstGeom>
                      <a:noFill/>
                    </p:spPr>
                  </p:pic>
                </p:oleObj>
              </mc:Fallback>
            </mc:AlternateContent>
          </a:graphicData>
        </a:graphic>
      </p:graphicFrame>
    </p:spTree>
    <p:extLst>
      <p:ext uri="{BB962C8B-B14F-4D97-AF65-F5344CB8AC3E}">
        <p14:creationId xmlns:p14="http://schemas.microsoft.com/office/powerpoint/2010/main" val="1379410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37882" y="1142763"/>
            <a:ext cx="8115836" cy="2508379"/>
          </a:xfrm>
          <a:prstGeom prst="rect">
            <a:avLst/>
          </a:prstGeom>
        </p:spPr>
        <p:txBody>
          <a:bodyPr wrap="square">
            <a:spAutoFit/>
          </a:bodyPr>
          <a:lstStyle/>
          <a:p>
            <a:pPr lvl="0" algn="just">
              <a:lnSpc>
                <a:spcPct val="115000"/>
              </a:lnSpc>
              <a:spcAft>
                <a:spcPts val="1000"/>
              </a:spcAft>
              <a:buSzPts val="1000"/>
              <a:tabLst>
                <a:tab pos="457200" algn="l"/>
              </a:tabLst>
            </a:pPr>
            <a:r>
              <a:rPr lang="es-ES" sz="2000" b="1" dirty="0">
                <a:solidFill>
                  <a:schemeClr val="tx2">
                    <a:lumMod val="50000"/>
                  </a:schemeClr>
                </a:solidFill>
                <a:latin typeface="Calibri" charset="0"/>
                <a:ea typeface="Calibri" charset="0"/>
                <a:cs typeface="Calibri" charset="0"/>
              </a:rPr>
              <a:t>SQL%NOTFOUND:</a:t>
            </a:r>
            <a:r>
              <a:rPr lang="es-ES" sz="2000" dirty="0">
                <a:solidFill>
                  <a:schemeClr val="tx2">
                    <a:lumMod val="50000"/>
                  </a:schemeClr>
                </a:solidFill>
                <a:latin typeface="Calibri" charset="0"/>
                <a:ea typeface="Calibri" charset="0"/>
                <a:cs typeface="Calibri" charset="0"/>
              </a:rPr>
              <a:t> </a:t>
            </a:r>
            <a:endParaRPr lang="es-ES_tradnl" sz="2000" dirty="0">
              <a:solidFill>
                <a:schemeClr val="tx2">
                  <a:lumMod val="50000"/>
                </a:schemeClr>
              </a:solidFill>
              <a:latin typeface="Calibri" charset="0"/>
              <a:ea typeface="Calibri" charset="0"/>
              <a:cs typeface="Calibri" charset="0"/>
            </a:endParaRPr>
          </a:p>
          <a:p>
            <a:pPr lvl="0" algn="just">
              <a:lnSpc>
                <a:spcPct val="115000"/>
              </a:lnSpc>
              <a:spcAft>
                <a:spcPts val="1000"/>
              </a:spcAft>
              <a:buSzPts val="1000"/>
              <a:tabLst>
                <a:tab pos="457200" algn="l"/>
              </a:tabLst>
            </a:pPr>
            <a:r>
              <a:rPr lang="es-CL" sz="2000" dirty="0" smtClean="0">
                <a:solidFill>
                  <a:schemeClr val="tx2">
                    <a:lumMod val="50000"/>
                  </a:schemeClr>
                </a:solidFill>
                <a:latin typeface="Calibri" charset="0"/>
                <a:ea typeface="Calibri" charset="0"/>
                <a:cs typeface="Calibri" charset="0"/>
              </a:rPr>
              <a:t>Atributo </a:t>
            </a:r>
            <a:r>
              <a:rPr lang="es-CL" sz="2000" dirty="0">
                <a:solidFill>
                  <a:schemeClr val="tx2">
                    <a:lumMod val="50000"/>
                  </a:schemeClr>
                </a:solidFill>
                <a:latin typeface="Calibri" charset="0"/>
                <a:ea typeface="Calibri" charset="0"/>
                <a:cs typeface="Calibri" charset="0"/>
              </a:rPr>
              <a:t>de tipo Booleano que retorna TRUE o FALSE</a:t>
            </a:r>
            <a:endParaRPr lang="es-ES_tradnl" sz="2000" dirty="0">
              <a:solidFill>
                <a:schemeClr val="tx2">
                  <a:lumMod val="50000"/>
                </a:schemeClr>
              </a:solidFill>
              <a:latin typeface="Calibri" charset="0"/>
              <a:ea typeface="Calibri" charset="0"/>
              <a:cs typeface="Calibri" charset="0"/>
            </a:endParaRPr>
          </a:p>
          <a:p>
            <a:pPr algn="just">
              <a:lnSpc>
                <a:spcPct val="115000"/>
              </a:lnSpc>
              <a:spcAft>
                <a:spcPts val="1000"/>
              </a:spcAft>
            </a:pPr>
            <a:r>
              <a:rPr lang="es-ES" sz="2000" dirty="0">
                <a:solidFill>
                  <a:schemeClr val="tx2">
                    <a:lumMod val="50000"/>
                  </a:schemeClr>
                </a:solidFill>
                <a:latin typeface="Calibri" charset="0"/>
                <a:ea typeface="Calibri" charset="0"/>
                <a:cs typeface="Calibri" charset="0"/>
              </a:rPr>
              <a:t>El atributo SQL%NOTFOUND se puede usar para sentencias </a:t>
            </a:r>
            <a:r>
              <a:rPr lang="es-ES" sz="2000" dirty="0" err="1">
                <a:solidFill>
                  <a:schemeClr val="tx2">
                    <a:lumMod val="50000"/>
                  </a:schemeClr>
                </a:solidFill>
                <a:latin typeface="Calibri" charset="0"/>
                <a:ea typeface="Calibri" charset="0"/>
                <a:cs typeface="Calibri" charset="0"/>
              </a:rPr>
              <a:t>Insert</a:t>
            </a:r>
            <a:r>
              <a:rPr lang="es-ES" sz="2000" dirty="0">
                <a:solidFill>
                  <a:schemeClr val="tx2">
                    <a:lumMod val="50000"/>
                  </a:schemeClr>
                </a:solidFill>
                <a:latin typeface="Calibri" charset="0"/>
                <a:ea typeface="Calibri" charset="0"/>
                <a:cs typeface="Calibri" charset="0"/>
              </a:rPr>
              <a:t> (sólo cuando se usa con </a:t>
            </a:r>
            <a:r>
              <a:rPr lang="es-ES" sz="2000" dirty="0" err="1">
                <a:solidFill>
                  <a:schemeClr val="tx2">
                    <a:lumMod val="50000"/>
                  </a:schemeClr>
                </a:solidFill>
                <a:latin typeface="Calibri" charset="0"/>
                <a:ea typeface="Calibri" charset="0"/>
                <a:cs typeface="Calibri" charset="0"/>
              </a:rPr>
              <a:t>Subsonsulta</a:t>
            </a:r>
            <a:r>
              <a:rPr lang="es-ES" sz="2000" dirty="0">
                <a:solidFill>
                  <a:schemeClr val="tx2">
                    <a:lumMod val="50000"/>
                  </a:schemeClr>
                </a:solidFill>
                <a:latin typeface="Calibri" charset="0"/>
                <a:ea typeface="Calibri" charset="0"/>
                <a:cs typeface="Calibri" charset="0"/>
              </a:rPr>
              <a:t>), </a:t>
            </a:r>
            <a:r>
              <a:rPr lang="es-ES" sz="2000" dirty="0" err="1">
                <a:solidFill>
                  <a:schemeClr val="tx2">
                    <a:lumMod val="50000"/>
                  </a:schemeClr>
                </a:solidFill>
                <a:latin typeface="Calibri" charset="0"/>
                <a:ea typeface="Calibri" charset="0"/>
                <a:cs typeface="Calibri" charset="0"/>
              </a:rPr>
              <a:t>Update</a:t>
            </a:r>
            <a:r>
              <a:rPr lang="es-ES" sz="2000" dirty="0">
                <a:solidFill>
                  <a:schemeClr val="tx2">
                    <a:lumMod val="50000"/>
                  </a:schemeClr>
                </a:solidFill>
                <a:latin typeface="Calibri" charset="0"/>
                <a:ea typeface="Calibri" charset="0"/>
                <a:cs typeface="Calibri" charset="0"/>
              </a:rPr>
              <a:t> o </a:t>
            </a:r>
            <a:r>
              <a:rPr lang="es-ES" sz="2000" dirty="0" err="1">
                <a:solidFill>
                  <a:schemeClr val="tx2">
                    <a:lumMod val="50000"/>
                  </a:schemeClr>
                </a:solidFill>
                <a:latin typeface="Calibri" charset="0"/>
                <a:ea typeface="Calibri" charset="0"/>
                <a:cs typeface="Calibri" charset="0"/>
              </a:rPr>
              <a:t>Delete</a:t>
            </a:r>
            <a:r>
              <a:rPr lang="es-ES" sz="2000" dirty="0">
                <a:solidFill>
                  <a:schemeClr val="tx2">
                    <a:lumMod val="50000"/>
                  </a:schemeClr>
                </a:solidFill>
                <a:latin typeface="Calibri" charset="0"/>
                <a:ea typeface="Calibri" charset="0"/>
                <a:cs typeface="Calibri" charset="0"/>
              </a:rPr>
              <a:t>. </a:t>
            </a:r>
            <a:endParaRPr lang="es-ES_tradnl" sz="2000" dirty="0">
              <a:solidFill>
                <a:schemeClr val="tx2">
                  <a:lumMod val="50000"/>
                </a:schemeClr>
              </a:solidFill>
              <a:latin typeface="Calibri" charset="0"/>
              <a:ea typeface="Calibri" charset="0"/>
              <a:cs typeface="Calibri" charset="0"/>
            </a:endParaRPr>
          </a:p>
          <a:p>
            <a:r>
              <a:rPr lang="es-ES" sz="2000" dirty="0">
                <a:solidFill>
                  <a:schemeClr val="tx2">
                    <a:lumMod val="50000"/>
                  </a:schemeClr>
                </a:solidFill>
                <a:latin typeface="Calibri" charset="0"/>
                <a:ea typeface="Calibri" charset="0"/>
                <a:cs typeface="Calibri" charset="0"/>
              </a:rPr>
              <a:t>Una sentencia SELECT cuando no retorna filas retorna la </a:t>
            </a:r>
            <a:r>
              <a:rPr lang="es-ES" sz="2000" dirty="0" smtClean="0">
                <a:solidFill>
                  <a:schemeClr val="tx2">
                    <a:lumMod val="50000"/>
                  </a:schemeClr>
                </a:solidFill>
                <a:latin typeface="Calibri" charset="0"/>
                <a:ea typeface="Calibri" charset="0"/>
                <a:cs typeface="Calibri" charset="0"/>
              </a:rPr>
              <a:t>excepción NO_DATA_FOUND</a:t>
            </a:r>
            <a:r>
              <a:rPr lang="es-ES" sz="2000" dirty="0">
                <a:solidFill>
                  <a:schemeClr val="tx2">
                    <a:lumMod val="50000"/>
                  </a:schemeClr>
                </a:solidFill>
                <a:latin typeface="Calibri" charset="0"/>
                <a:ea typeface="Calibri" charset="0"/>
                <a:cs typeface="Calibri" charset="0"/>
              </a:rPr>
              <a:t>. </a:t>
            </a:r>
            <a:endParaRPr lang="es-ES_tradnl" sz="2000" dirty="0">
              <a:solidFill>
                <a:schemeClr val="tx2">
                  <a:lumMod val="50000"/>
                </a:schemeClr>
              </a:solidFill>
            </a:endParaRPr>
          </a:p>
        </p:txBody>
      </p:sp>
      <p:sp>
        <p:nvSpPr>
          <p:cNvPr id="5" name="Rectangle 2"/>
          <p:cNvSpPr>
            <a:spLocks noChangeArrowheads="1"/>
          </p:cNvSpPr>
          <p:nvPr/>
        </p:nvSpPr>
        <p:spPr bwMode="auto">
          <a:xfrm>
            <a:off x="2203187" y="4172847"/>
            <a:ext cx="22103692" cy="5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855336448"/>
              </p:ext>
            </p:extLst>
          </p:nvPr>
        </p:nvGraphicFramePr>
        <p:xfrm>
          <a:off x="2203187" y="3651142"/>
          <a:ext cx="5290884" cy="2602074"/>
        </p:xfrm>
        <a:graphic>
          <a:graphicData uri="http://schemas.openxmlformats.org/presentationml/2006/ole">
            <mc:AlternateContent xmlns:mc="http://schemas.openxmlformats.org/markup-compatibility/2006">
              <mc:Choice xmlns:v="urn:schemas-microsoft-com:vml" Requires="v">
                <p:oleObj spid="_x0000_s10244" r:id="rId3" imgW="5886753" imgH="2908449" progId="PBrush">
                  <p:embed/>
                </p:oleObj>
              </mc:Choice>
              <mc:Fallback>
                <p:oleObj r:id="rId3" imgW="5886753" imgH="2908449"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187" y="3651142"/>
                        <a:ext cx="5290884" cy="2602074"/>
                      </a:xfrm>
                      <a:prstGeom prst="rect">
                        <a:avLst/>
                      </a:prstGeom>
                      <a:noFill/>
                    </p:spPr>
                  </p:pic>
                </p:oleObj>
              </mc:Fallback>
            </mc:AlternateContent>
          </a:graphicData>
        </a:graphic>
      </p:graphicFrame>
    </p:spTree>
    <p:extLst>
      <p:ext uri="{BB962C8B-B14F-4D97-AF65-F5344CB8AC3E}">
        <p14:creationId xmlns:p14="http://schemas.microsoft.com/office/powerpoint/2010/main" val="9163292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564775" y="4459197"/>
            <a:ext cx="8283389" cy="1851789"/>
          </a:xfrm>
          <a:prstGeom prst="rect">
            <a:avLst/>
          </a:prstGeom>
        </p:spPr>
        <p:txBody>
          <a:bodyPr wrap="square">
            <a:spAutoFit/>
          </a:bodyPr>
          <a:lstStyle/>
          <a:p>
            <a:pPr algn="just">
              <a:lnSpc>
                <a:spcPct val="115000"/>
              </a:lnSpc>
              <a:spcAft>
                <a:spcPts val="1000"/>
              </a:spcAft>
            </a:pPr>
            <a:r>
              <a:rPr lang="es-ES" sz="2000" dirty="0">
                <a:solidFill>
                  <a:schemeClr val="tx2">
                    <a:lumMod val="50000"/>
                  </a:schemeClr>
                </a:solidFill>
                <a:latin typeface="Calibri" charset="0"/>
                <a:ea typeface="Calibri" charset="0"/>
                <a:cs typeface="Calibri" charset="0"/>
              </a:rPr>
              <a:t>En el bloque PL/SQL del ejemplo 1, se actualiza el salario del empleado con código igual a 10. </a:t>
            </a:r>
            <a:endParaRPr lang="es-ES_tradnl" sz="2000" dirty="0">
              <a:solidFill>
                <a:schemeClr val="tx2">
                  <a:lumMod val="50000"/>
                </a:schemeClr>
              </a:solidFill>
              <a:latin typeface="Calibri" charset="0"/>
              <a:ea typeface="Calibri" charset="0"/>
              <a:cs typeface="Calibri" charset="0"/>
            </a:endParaRPr>
          </a:p>
          <a:p>
            <a:pPr algn="just"/>
            <a:r>
              <a:rPr lang="es-ES" sz="2000" dirty="0">
                <a:solidFill>
                  <a:schemeClr val="tx2">
                    <a:lumMod val="50000"/>
                  </a:schemeClr>
                </a:solidFill>
                <a:latin typeface="Calibri" charset="0"/>
                <a:ea typeface="Calibri" charset="0"/>
                <a:cs typeface="Calibri" charset="0"/>
              </a:rPr>
              <a:t>Al no existir este empleado en la tabla, el atributo SQL%NOTFOUND retorna verdadero, por lo tanto, el bloque PL/SQL inserta un mensaje de error de proceso en la tabla ERRORES </a:t>
            </a:r>
            <a:endParaRPr lang="es-ES_tradnl" sz="2000" dirty="0">
              <a:solidFill>
                <a:schemeClr val="tx2">
                  <a:lumMod val="50000"/>
                </a:schemeClr>
              </a:solidFill>
            </a:endParaRPr>
          </a:p>
        </p:txBody>
      </p:sp>
      <p:sp>
        <p:nvSpPr>
          <p:cNvPr id="5" name="Rectangle 2"/>
          <p:cNvSpPr>
            <a:spLocks noChangeArrowheads="1"/>
          </p:cNvSpPr>
          <p:nvPr/>
        </p:nvSpPr>
        <p:spPr bwMode="auto">
          <a:xfrm>
            <a:off x="2585135" y="1352659"/>
            <a:ext cx="269029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45560136"/>
              </p:ext>
            </p:extLst>
          </p:nvPr>
        </p:nvGraphicFramePr>
        <p:xfrm>
          <a:off x="2585135" y="1352660"/>
          <a:ext cx="4558552" cy="3101310"/>
        </p:xfrm>
        <a:graphic>
          <a:graphicData uri="http://schemas.openxmlformats.org/presentationml/2006/ole">
            <mc:AlternateContent xmlns:mc="http://schemas.openxmlformats.org/markup-compatibility/2006">
              <mc:Choice xmlns:v="urn:schemas-microsoft-com:vml" Requires="v">
                <p:oleObj spid="_x0000_s12292" r:id="rId3" imgW="10376433" imgH="7055213" progId="PBrush">
                  <p:embed/>
                </p:oleObj>
              </mc:Choice>
              <mc:Fallback>
                <p:oleObj r:id="rId3" imgW="10376433" imgH="7055213"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135" y="1352660"/>
                        <a:ext cx="4558552" cy="3101310"/>
                      </a:xfrm>
                      <a:prstGeom prst="rect">
                        <a:avLst/>
                      </a:prstGeom>
                      <a:noFill/>
                    </p:spPr>
                  </p:pic>
                </p:oleObj>
              </mc:Fallback>
            </mc:AlternateContent>
          </a:graphicData>
        </a:graphic>
      </p:graphicFrame>
    </p:spTree>
    <p:extLst>
      <p:ext uri="{BB962C8B-B14F-4D97-AF65-F5344CB8AC3E}">
        <p14:creationId xmlns:p14="http://schemas.microsoft.com/office/powerpoint/2010/main" val="2049497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4" name="Rectángulo 3"/>
          <p:cNvSpPr/>
          <p:nvPr/>
        </p:nvSpPr>
        <p:spPr>
          <a:xfrm>
            <a:off x="4864411" y="503615"/>
            <a:ext cx="3789307" cy="410882"/>
          </a:xfrm>
          <a:prstGeom prst="rect">
            <a:avLst/>
          </a:prstGeom>
        </p:spPr>
        <p:txBody>
          <a:bodyPr wrap="none">
            <a:spAutoFit/>
          </a:bodyPr>
          <a:lstStyle/>
          <a:p>
            <a:pPr algn="just">
              <a:lnSpc>
                <a:spcPct val="115000"/>
              </a:lnSpc>
              <a:spcAft>
                <a:spcPts val="1000"/>
              </a:spcAft>
              <a:tabLst>
                <a:tab pos="819150" algn="l"/>
              </a:tabLst>
            </a:pPr>
            <a:r>
              <a:rPr lang="es-MX" b="1" dirty="0">
                <a:solidFill>
                  <a:schemeClr val="bg1"/>
                </a:solidFill>
                <a:latin typeface="Calibri" charset="0"/>
                <a:ea typeface="Calibri" charset="0"/>
                <a:cs typeface="Calibri" charset="0"/>
              </a:rPr>
              <a:t>CONOCIENDO </a:t>
            </a:r>
            <a:r>
              <a:rPr lang="es-MX" b="1" dirty="0">
                <a:solidFill>
                  <a:schemeClr val="bg1"/>
                </a:solidFill>
                <a:latin typeface="Calibri" charset="0"/>
                <a:ea typeface="Calibri" charset="0"/>
                <a:cs typeface="Calibri" charset="0"/>
              </a:rPr>
              <a:t> </a:t>
            </a:r>
            <a:r>
              <a:rPr lang="es-MX" b="1" dirty="0" smtClean="0">
                <a:solidFill>
                  <a:schemeClr val="bg1"/>
                </a:solidFill>
                <a:latin typeface="Calibri" charset="0"/>
                <a:ea typeface="Calibri" charset="0"/>
                <a:cs typeface="Calibri" charset="0"/>
              </a:rPr>
              <a:t>CURSORES IMPL</a:t>
            </a:r>
            <a:r>
              <a:rPr lang="es-ES" b="1" dirty="0" smtClean="0">
                <a:solidFill>
                  <a:schemeClr val="bg1"/>
                </a:solidFill>
                <a:latin typeface="Calibri" charset="0"/>
                <a:ea typeface="Calibri" charset="0"/>
                <a:cs typeface="Calibri" charset="0"/>
              </a:rPr>
              <a:t>ÍCITOS</a:t>
            </a:r>
            <a:endParaRPr lang="es-ES_tradnl" b="1" dirty="0">
              <a:solidFill>
                <a:schemeClr val="bg1"/>
              </a:solidFill>
              <a:latin typeface="Calibri" charset="0"/>
              <a:ea typeface="Calibri" charset="0"/>
              <a:cs typeface="Calibri" charset="0"/>
            </a:endParaRPr>
          </a:p>
        </p:txBody>
      </p:sp>
      <p:sp>
        <p:nvSpPr>
          <p:cNvPr id="8" name="Rectangle 2"/>
          <p:cNvSpPr>
            <a:spLocks noChangeArrowheads="1"/>
          </p:cNvSpPr>
          <p:nvPr/>
        </p:nvSpPr>
        <p:spPr bwMode="auto">
          <a:xfrm>
            <a:off x="5688105" y="2057398"/>
            <a:ext cx="17459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sp>
        <p:nvSpPr>
          <p:cNvPr id="2" name="Rectángulo 1"/>
          <p:cNvSpPr/>
          <p:nvPr/>
        </p:nvSpPr>
        <p:spPr>
          <a:xfrm>
            <a:off x="618565" y="4548090"/>
            <a:ext cx="8035153" cy="1851789"/>
          </a:xfrm>
          <a:prstGeom prst="rect">
            <a:avLst/>
          </a:prstGeom>
        </p:spPr>
        <p:txBody>
          <a:bodyPr wrap="square">
            <a:spAutoFit/>
          </a:bodyPr>
          <a:lstStyle/>
          <a:p>
            <a:pPr algn="just">
              <a:lnSpc>
                <a:spcPct val="115000"/>
              </a:lnSpc>
              <a:spcAft>
                <a:spcPts val="1000"/>
              </a:spcAft>
            </a:pPr>
            <a:r>
              <a:rPr lang="es-ES" sz="2000" dirty="0">
                <a:solidFill>
                  <a:schemeClr val="tx2">
                    <a:lumMod val="50000"/>
                  </a:schemeClr>
                </a:solidFill>
                <a:latin typeface="Calibri" charset="0"/>
                <a:ea typeface="Calibri" charset="0"/>
                <a:cs typeface="Calibri" charset="0"/>
              </a:rPr>
              <a:t>En el bloque PL/SQL del ejemplo 2, se especifica la actualización de la columna </a:t>
            </a:r>
            <a:r>
              <a:rPr lang="es-ES" sz="2000" dirty="0" err="1">
                <a:solidFill>
                  <a:schemeClr val="tx2">
                    <a:lumMod val="50000"/>
                  </a:schemeClr>
                </a:solidFill>
                <a:latin typeface="Calibri" charset="0"/>
                <a:ea typeface="Calibri" charset="0"/>
                <a:cs typeface="Calibri" charset="0"/>
              </a:rPr>
              <a:t>number_seats</a:t>
            </a:r>
            <a:r>
              <a:rPr lang="es-ES" sz="2000" dirty="0">
                <a:solidFill>
                  <a:schemeClr val="tx2">
                    <a:lumMod val="50000"/>
                  </a:schemeClr>
                </a:solidFill>
                <a:latin typeface="Calibri" charset="0"/>
                <a:ea typeface="Calibri" charset="0"/>
                <a:cs typeface="Calibri" charset="0"/>
              </a:rPr>
              <a:t> con valor 100 para el </a:t>
            </a:r>
            <a:r>
              <a:rPr lang="es-ES" sz="2000" dirty="0" err="1">
                <a:solidFill>
                  <a:schemeClr val="tx2">
                    <a:lumMod val="50000"/>
                  </a:schemeClr>
                </a:solidFill>
                <a:latin typeface="Calibri" charset="0"/>
                <a:ea typeface="Calibri" charset="0"/>
                <a:cs typeface="Calibri" charset="0"/>
              </a:rPr>
              <a:t>room_id</a:t>
            </a:r>
            <a:r>
              <a:rPr lang="es-ES" sz="2000" dirty="0">
                <a:solidFill>
                  <a:schemeClr val="tx2">
                    <a:lumMod val="50000"/>
                  </a:schemeClr>
                </a:solidFill>
                <a:latin typeface="Calibri" charset="0"/>
                <a:ea typeface="Calibri" charset="0"/>
                <a:cs typeface="Calibri" charset="0"/>
              </a:rPr>
              <a:t> igual a 10101. </a:t>
            </a:r>
            <a:endParaRPr lang="es-ES_tradnl" sz="2000" dirty="0">
              <a:solidFill>
                <a:schemeClr val="tx2">
                  <a:lumMod val="50000"/>
                </a:schemeClr>
              </a:solidFill>
              <a:latin typeface="Calibri" charset="0"/>
              <a:ea typeface="Calibri" charset="0"/>
              <a:cs typeface="Calibri" charset="0"/>
            </a:endParaRPr>
          </a:p>
          <a:p>
            <a:pPr algn="just"/>
            <a:r>
              <a:rPr lang="es-ES" sz="2000" dirty="0">
                <a:solidFill>
                  <a:schemeClr val="tx2">
                    <a:lumMod val="50000"/>
                  </a:schemeClr>
                </a:solidFill>
                <a:latin typeface="Calibri" charset="0"/>
                <a:ea typeface="Calibri" charset="0"/>
                <a:cs typeface="Calibri" charset="0"/>
              </a:rPr>
              <a:t>Al no existir esta habitación el atributo SQL%NOTFOUND retorna verdadero y se ejecuta la sentencia INSERT para ingresar una nueva fila a la tabla ROOMS </a:t>
            </a:r>
            <a:endParaRPr lang="es-ES_tradnl" sz="2000" dirty="0">
              <a:solidFill>
                <a:schemeClr val="tx2">
                  <a:lumMod val="50000"/>
                </a:schemeClr>
              </a:solidFill>
            </a:endParaRPr>
          </a:p>
        </p:txBody>
      </p:sp>
      <p:sp>
        <p:nvSpPr>
          <p:cNvPr id="5" name="Rectangle 2"/>
          <p:cNvSpPr>
            <a:spLocks noChangeArrowheads="1"/>
          </p:cNvSpPr>
          <p:nvPr/>
        </p:nvSpPr>
        <p:spPr bwMode="auto">
          <a:xfrm>
            <a:off x="-2615" y="1418111"/>
            <a:ext cx="35374220" cy="59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2052145793"/>
              </p:ext>
            </p:extLst>
          </p:nvPr>
        </p:nvGraphicFramePr>
        <p:xfrm>
          <a:off x="1640540" y="1410834"/>
          <a:ext cx="5993965" cy="2898720"/>
        </p:xfrm>
        <a:graphic>
          <a:graphicData uri="http://schemas.openxmlformats.org/presentationml/2006/ole">
            <mc:AlternateContent xmlns:mc="http://schemas.openxmlformats.org/markup-compatibility/2006">
              <mc:Choice xmlns:v="urn:schemas-microsoft-com:vml" Requires="v">
                <p:oleObj spid="_x0000_s11268" r:id="rId3" imgW="6547186" imgH="3156112" progId="PBrush">
                  <p:embed/>
                </p:oleObj>
              </mc:Choice>
              <mc:Fallback>
                <p:oleObj r:id="rId3" imgW="6547186" imgH="315611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0540" y="1410834"/>
                        <a:ext cx="5993965" cy="2898720"/>
                      </a:xfrm>
                      <a:prstGeom prst="rect">
                        <a:avLst/>
                      </a:prstGeom>
                      <a:noFill/>
                    </p:spPr>
                  </p:pic>
                </p:oleObj>
              </mc:Fallback>
            </mc:AlternateContent>
          </a:graphicData>
        </a:graphic>
      </p:graphicFrame>
    </p:spTree>
    <p:extLst>
      <p:ext uri="{BB962C8B-B14F-4D97-AF65-F5344CB8AC3E}">
        <p14:creationId xmlns:p14="http://schemas.microsoft.com/office/powerpoint/2010/main" val="201468853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1068</TotalTime>
  <Words>964</Words>
  <Application>Microsoft Macintosh PowerPoint</Application>
  <PresentationFormat>Presentación en pantalla (4:3)</PresentationFormat>
  <Paragraphs>67</Paragraphs>
  <Slides>20</Slides>
  <Notes>0</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20</vt:i4>
      </vt:variant>
    </vt:vector>
  </HeadingPairs>
  <TitlesOfParts>
    <vt:vector size="26" baseType="lpstr">
      <vt:lpstr>Candara</vt:lpstr>
      <vt:lpstr>Myriad Pro</vt:lpstr>
      <vt:lpstr>Arial</vt:lpstr>
      <vt:lpstr>Calibri</vt:lpstr>
      <vt:lpstr>Tema de Office</vt:lpstr>
      <vt:lpstr>PBrush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Angélica Sanhueza Paredes</cp:lastModifiedBy>
  <cp:revision>77</cp:revision>
  <dcterms:created xsi:type="dcterms:W3CDTF">2014-04-29T13:43:09Z</dcterms:created>
  <dcterms:modified xsi:type="dcterms:W3CDTF">2018-03-27T19:08:31Z</dcterms:modified>
</cp:coreProperties>
</file>